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56" r:id="rId2"/>
    <p:sldId id="258" r:id="rId3"/>
    <p:sldId id="259" r:id="rId4"/>
    <p:sldId id="260" r:id="rId5"/>
    <p:sldId id="261" r:id="rId6"/>
    <p:sldId id="263" r:id="rId7"/>
    <p:sldId id="296" r:id="rId8"/>
    <p:sldId id="297" r:id="rId9"/>
    <p:sldId id="298" r:id="rId10"/>
    <p:sldId id="299" r:id="rId11"/>
    <p:sldId id="311" r:id="rId12"/>
    <p:sldId id="289" r:id="rId13"/>
    <p:sldId id="351" r:id="rId14"/>
    <p:sldId id="290" r:id="rId15"/>
    <p:sldId id="288" r:id="rId16"/>
    <p:sldId id="308" r:id="rId17"/>
    <p:sldId id="307" r:id="rId18"/>
    <p:sldId id="352" r:id="rId19"/>
    <p:sldId id="303" r:id="rId20"/>
    <p:sldId id="355" r:id="rId21"/>
    <p:sldId id="354" r:id="rId22"/>
    <p:sldId id="267" r:id="rId23"/>
    <p:sldId id="284" r:id="rId24"/>
    <p:sldId id="350" r:id="rId25"/>
    <p:sldId id="301" r:id="rId26"/>
    <p:sldId id="302" r:id="rId27"/>
    <p:sldId id="268" r:id="rId28"/>
    <p:sldId id="272" r:id="rId29"/>
    <p:sldId id="27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BFFF"/>
    <a:srgbClr val="333333"/>
    <a:srgbClr val="F5B20B"/>
    <a:srgbClr val="FF00FF"/>
    <a:srgbClr val="990099"/>
    <a:srgbClr val="CC00CC"/>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87" autoAdjust="0"/>
  </p:normalViewPr>
  <p:slideViewPr>
    <p:cSldViewPr snapToGrid="0">
      <p:cViewPr varScale="1">
        <p:scale>
          <a:sx n="55" d="100"/>
          <a:sy n="55" d="100"/>
        </p:scale>
        <p:origin x="8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Specific</a:t>
            </a:r>
            <a:r>
              <a:rPr lang="en-US" baseline="0" dirty="0" smtClean="0"/>
              <a:t> Test case</a:t>
            </a:r>
            <a:endParaRPr lang="en-US"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Pass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0">
                  <c:v>Detect Color</c:v>
                </c:pt>
                <c:pt idx="1">
                  <c:v>Over Marble Limit</c:v>
                </c:pt>
                <c:pt idx="2">
                  <c:v>Marbles with 50% black tape</c:v>
                </c:pt>
                <c:pt idx="3">
                  <c:v>Marbles with 80% black tape</c:v>
                </c:pt>
                <c:pt idx="4">
                  <c:v>Black Marble</c:v>
                </c:pt>
                <c:pt idx="5">
                  <c:v>Marble with 2 color</c:v>
                </c:pt>
              </c:strCache>
            </c:strRef>
          </c:cat>
          <c:val>
            <c:numRef>
              <c:f>Sheet1!$B$2:$B$7</c:f>
              <c:numCache>
                <c:formatCode>General</c:formatCode>
                <c:ptCount val="6"/>
                <c:pt idx="0">
                  <c:v>97</c:v>
                </c:pt>
                <c:pt idx="1">
                  <c:v>100</c:v>
                </c:pt>
                <c:pt idx="2">
                  <c:v>88</c:v>
                </c:pt>
                <c:pt idx="3">
                  <c:v>74</c:v>
                </c:pt>
                <c:pt idx="4">
                  <c:v>0</c:v>
                </c:pt>
                <c:pt idx="5">
                  <c:v>52</c:v>
                </c:pt>
              </c:numCache>
            </c:numRef>
          </c:val>
          <c:extLst xmlns:c16r2="http://schemas.microsoft.com/office/drawing/2015/06/chart">
            <c:ext xmlns:c16="http://schemas.microsoft.com/office/drawing/2014/chart" uri="{C3380CC4-5D6E-409C-BE32-E72D297353CC}">
              <c16:uniqueId val="{00000000-704D-4D79-97B5-E852E1C3B052}"/>
            </c:ext>
          </c:extLst>
        </c:ser>
        <c:ser>
          <c:idx val="1"/>
          <c:order val="1"/>
          <c:tx>
            <c:strRef>
              <c:f>Sheet1!$C$1</c:f>
              <c:strCache>
                <c:ptCount val="1"/>
                <c:pt idx="0">
                  <c:v>Fail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Sheet1!$A$2:$A$7</c:f>
              <c:strCache>
                <c:ptCount val="6"/>
                <c:pt idx="0">
                  <c:v>Detect Color</c:v>
                </c:pt>
                <c:pt idx="1">
                  <c:v>Over Marble Limit</c:v>
                </c:pt>
                <c:pt idx="2">
                  <c:v>Marbles with 50% black tape</c:v>
                </c:pt>
                <c:pt idx="3">
                  <c:v>Marbles with 80% black tape</c:v>
                </c:pt>
                <c:pt idx="4">
                  <c:v>Black Marble</c:v>
                </c:pt>
                <c:pt idx="5">
                  <c:v>Marble with 2 color</c:v>
                </c:pt>
              </c:strCache>
            </c:strRef>
          </c:cat>
          <c:val>
            <c:numRef>
              <c:f>Sheet1!$C$2:$C$7</c:f>
              <c:numCache>
                <c:formatCode>General</c:formatCode>
                <c:ptCount val="6"/>
                <c:pt idx="0">
                  <c:v>3</c:v>
                </c:pt>
                <c:pt idx="1">
                  <c:v>0</c:v>
                </c:pt>
                <c:pt idx="2">
                  <c:v>12</c:v>
                </c:pt>
                <c:pt idx="3">
                  <c:v>26</c:v>
                </c:pt>
                <c:pt idx="4">
                  <c:v>100</c:v>
                </c:pt>
                <c:pt idx="5">
                  <c:v>48</c:v>
                </c:pt>
              </c:numCache>
            </c:numRef>
          </c:val>
          <c:extLst xmlns:c16r2="http://schemas.microsoft.com/office/drawing/2015/06/chart">
            <c:ext xmlns:c16="http://schemas.microsoft.com/office/drawing/2014/chart" uri="{C3380CC4-5D6E-409C-BE32-E72D297353CC}">
              <c16:uniqueId val="{00000001-704D-4D79-97B5-E852E1C3B052}"/>
            </c:ext>
          </c:extLst>
        </c:ser>
        <c:dLbls>
          <c:showLegendKey val="0"/>
          <c:showVal val="0"/>
          <c:showCatName val="0"/>
          <c:showSerName val="0"/>
          <c:showPercent val="0"/>
          <c:showBubbleSize val="0"/>
        </c:dLbls>
        <c:gapWidth val="150"/>
        <c:overlap val="100"/>
        <c:axId val="190720960"/>
        <c:axId val="190730064"/>
      </c:barChart>
      <c:catAx>
        <c:axId val="19072096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0730064"/>
        <c:crosses val="autoZero"/>
        <c:auto val="1"/>
        <c:lblAlgn val="ctr"/>
        <c:lblOffset val="100"/>
        <c:noMultiLvlLbl val="0"/>
      </c:catAx>
      <c:valAx>
        <c:axId val="190730064"/>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0720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b="0" cap="none" spc="0" dirty="0">
                <a:ln w="0"/>
                <a:solidFill>
                  <a:schemeClr val="accent1"/>
                </a:solidFill>
                <a:effectLst>
                  <a:outerShdw blurRad="38100" dist="25400" dir="5400000" algn="ctr" rotWithShape="0">
                    <a:srgbClr val="6E747A">
                      <a:alpha val="43000"/>
                    </a:srgbClr>
                  </a:outerShdw>
                </a:effectLst>
              </a:rPr>
              <a:t>Success Rate</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2234-4271-9A46-7622AFE3533B}"/>
              </c:ext>
            </c:extLst>
          </c:dPt>
          <c:dPt>
            <c:idx val="1"/>
            <c:bubble3D val="0"/>
            <c:spPr>
              <a:solidFill>
                <a:schemeClr val="accent2"/>
              </a:solidFill>
              <a:ln>
                <a:noFill/>
              </a:ln>
              <a:effectLst>
                <a:outerShdw blurRad="635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2-2234-4271-9A46-7622AFE3533B}"/>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Sheet1!$A$2:$A$3</c:f>
              <c:strCache>
                <c:ptCount val="2"/>
                <c:pt idx="0">
                  <c:v>Success</c:v>
                </c:pt>
                <c:pt idx="1">
                  <c:v>Failed</c:v>
                </c:pt>
              </c:strCache>
            </c:strRef>
          </c:cat>
          <c:val>
            <c:numRef>
              <c:f>Sheet1!$B$2:$B$3</c:f>
              <c:numCache>
                <c:formatCode>General</c:formatCode>
                <c:ptCount val="2"/>
                <c:pt idx="0">
                  <c:v>6.85</c:v>
                </c:pt>
                <c:pt idx="1">
                  <c:v>3.15</c:v>
                </c:pt>
              </c:numCache>
            </c:numRef>
          </c:val>
          <c:extLst xmlns:c16r2="http://schemas.microsoft.com/office/drawing/2015/06/chart">
            <c:ext xmlns:c16="http://schemas.microsoft.com/office/drawing/2014/chart" uri="{C3380CC4-5D6E-409C-BE32-E72D297353CC}">
              <c16:uniqueId val="{00000000-2234-4271-9A46-7622AFE3533B}"/>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32154F-D33D-49FC-80CC-4A9FB0BBED52}" type="datetimeFigureOut">
              <a:rPr lang="en-US" smtClean="0"/>
              <a:t>8/15/2015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D76EC2-4A64-439A-B676-63656862F525}" type="slidenum">
              <a:rPr lang="en-US" smtClean="0"/>
              <a:t>‹#›</a:t>
            </a:fld>
            <a:endParaRPr lang="en-US"/>
          </a:p>
        </p:txBody>
      </p:sp>
    </p:spTree>
    <p:extLst>
      <p:ext uri="{BB962C8B-B14F-4D97-AF65-F5344CB8AC3E}">
        <p14:creationId xmlns:p14="http://schemas.microsoft.com/office/powerpoint/2010/main" val="9572879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006BD-2F91-4EF3-ACDC-4A2FDCD2D367}" type="datetimeFigureOut">
              <a:rPr lang="en-US" smtClean="0"/>
              <a:t>8/15/2015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3E96D-9C65-4902-88A0-44E984556308}" type="slidenum">
              <a:rPr lang="en-US" smtClean="0"/>
              <a:t>‹#›</a:t>
            </a:fld>
            <a:endParaRPr lang="en-US"/>
          </a:p>
        </p:txBody>
      </p:sp>
    </p:spTree>
    <p:extLst>
      <p:ext uri="{BB962C8B-B14F-4D97-AF65-F5344CB8AC3E}">
        <p14:creationId xmlns:p14="http://schemas.microsoft.com/office/powerpoint/2010/main" val="7948158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a:t>
            </a:fld>
            <a:endParaRPr lang="en-US"/>
          </a:p>
        </p:txBody>
      </p:sp>
    </p:spTree>
    <p:extLst>
      <p:ext uri="{BB962C8B-B14F-4D97-AF65-F5344CB8AC3E}">
        <p14:creationId xmlns:p14="http://schemas.microsoft.com/office/powerpoint/2010/main" val="152132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21</a:t>
            </a:fld>
            <a:endParaRPr lang="en-US"/>
          </a:p>
        </p:txBody>
      </p:sp>
    </p:spTree>
    <p:extLst>
      <p:ext uri="{BB962C8B-B14F-4D97-AF65-F5344CB8AC3E}">
        <p14:creationId xmlns:p14="http://schemas.microsoft.com/office/powerpoint/2010/main" val="2256276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3E96D-9C65-4902-88A0-44E984556308}" type="slidenum">
              <a:rPr lang="en-US" smtClean="0"/>
              <a:t>24</a:t>
            </a:fld>
            <a:endParaRPr lang="en-US"/>
          </a:p>
        </p:txBody>
      </p:sp>
    </p:spTree>
    <p:extLst>
      <p:ext uri="{BB962C8B-B14F-4D97-AF65-F5344CB8AC3E}">
        <p14:creationId xmlns:p14="http://schemas.microsoft.com/office/powerpoint/2010/main" val="1064469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29</a:t>
            </a:fld>
            <a:endParaRPr lang="en-US"/>
          </a:p>
        </p:txBody>
      </p:sp>
    </p:spTree>
    <p:extLst>
      <p:ext uri="{BB962C8B-B14F-4D97-AF65-F5344CB8AC3E}">
        <p14:creationId xmlns:p14="http://schemas.microsoft.com/office/powerpoint/2010/main" val="213763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3</a:t>
            </a:fld>
            <a:endParaRPr lang="en-US"/>
          </a:p>
        </p:txBody>
      </p:sp>
    </p:spTree>
    <p:extLst>
      <p:ext uri="{BB962C8B-B14F-4D97-AF65-F5344CB8AC3E}">
        <p14:creationId xmlns:p14="http://schemas.microsoft.com/office/powerpoint/2010/main" val="274488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7</a:t>
            </a:fld>
            <a:endParaRPr lang="en-US"/>
          </a:p>
        </p:txBody>
      </p:sp>
    </p:spTree>
    <p:extLst>
      <p:ext uri="{BB962C8B-B14F-4D97-AF65-F5344CB8AC3E}">
        <p14:creationId xmlns:p14="http://schemas.microsoft.com/office/powerpoint/2010/main" val="138169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8</a:t>
            </a:fld>
            <a:endParaRPr lang="en-US"/>
          </a:p>
        </p:txBody>
      </p:sp>
    </p:spTree>
    <p:extLst>
      <p:ext uri="{BB962C8B-B14F-4D97-AF65-F5344CB8AC3E}">
        <p14:creationId xmlns:p14="http://schemas.microsoft.com/office/powerpoint/2010/main" val="173228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9</a:t>
            </a:fld>
            <a:endParaRPr lang="en-US"/>
          </a:p>
        </p:txBody>
      </p:sp>
    </p:spTree>
    <p:extLst>
      <p:ext uri="{BB962C8B-B14F-4D97-AF65-F5344CB8AC3E}">
        <p14:creationId xmlns:p14="http://schemas.microsoft.com/office/powerpoint/2010/main" val="3816227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3E96D-9C65-4902-88A0-44E984556308}" type="slidenum">
              <a:rPr lang="en-US" smtClean="0"/>
              <a:t>11</a:t>
            </a:fld>
            <a:endParaRPr lang="en-US"/>
          </a:p>
        </p:txBody>
      </p:sp>
    </p:spTree>
    <p:extLst>
      <p:ext uri="{BB962C8B-B14F-4D97-AF65-F5344CB8AC3E}">
        <p14:creationId xmlns:p14="http://schemas.microsoft.com/office/powerpoint/2010/main" val="313352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Vì</a:t>
            </a:r>
            <a:r>
              <a:rPr lang="en-US" baseline="0" smtClean="0"/>
              <a:t> TCS3200 chỉ trả ra kết quả là tỉ lệ phần tram của 3 màu cơ bản trên viên bi vậy làm sao để chúng ta có thể xác định được viên bi đưa vào là màu gì? Ở đây, chúng tôi sử dụng thuật toán K-NN hay còn gọi là K người hang xóm gần nhất. Thuật toán này dựa trên một tập mẫu có sẵn và dựa trên công thức tính khoảng cách của Euclidean để có thể đưa ra kết luận mẫu này thuộc tập hợp nào. Như ví dụ ở hình trên chúng ta có 2 tập A và B. vật thể cần được xác định ở đây là vật thể hình ngôi sao. Nếu chúng ta chọn K=3 thì chúng ta có thể kết luận vật thể này thuộc class B. Còn nếu chúng ta chọn K=6 thì chúng ta có thể kết luận vật thể này thuộc class A. Từ đó có thể thấy thuật toán càng cho ra kết quả chính xác với số lượng K và tập không gian mẫu càng lớn.</a:t>
            </a:r>
            <a:endParaRPr lang="en-US" smtClean="0"/>
          </a:p>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15</a:t>
            </a:fld>
            <a:endParaRPr lang="en-US"/>
          </a:p>
        </p:txBody>
      </p:sp>
    </p:spTree>
    <p:extLst>
      <p:ext uri="{BB962C8B-B14F-4D97-AF65-F5344CB8AC3E}">
        <p14:creationId xmlns:p14="http://schemas.microsoft.com/office/powerpoint/2010/main" val="371737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F3E96D-9C65-4902-88A0-44E984556308}" type="slidenum">
              <a:rPr lang="en-US" smtClean="0"/>
              <a:t>17</a:t>
            </a:fld>
            <a:endParaRPr lang="en-US"/>
          </a:p>
        </p:txBody>
      </p:sp>
    </p:spTree>
    <p:extLst>
      <p:ext uri="{BB962C8B-B14F-4D97-AF65-F5344CB8AC3E}">
        <p14:creationId xmlns:p14="http://schemas.microsoft.com/office/powerpoint/2010/main" val="4191803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E3F3E96D-9C65-4902-88A0-44E984556308}" type="slidenum">
              <a:rPr lang="en-US" smtClean="0"/>
              <a:t>18</a:t>
            </a:fld>
            <a:endParaRPr lang="en-US"/>
          </a:p>
        </p:txBody>
      </p:sp>
    </p:spTree>
    <p:extLst>
      <p:ext uri="{BB962C8B-B14F-4D97-AF65-F5344CB8AC3E}">
        <p14:creationId xmlns:p14="http://schemas.microsoft.com/office/powerpoint/2010/main" val="2321587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6AE41C-C218-4B41-8A9E-EA9890D0B39C}"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2950660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BA19A8-7E6A-4500-9BFA-53E1B095B3CD}"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348716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9DB571-A838-4BE8-90DD-DE6FD8AD781C}"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392138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E58A26-E31F-4A58-A350-449D2296AF65}"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23901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21A8D3-83D5-4128-A933-93E9419869E1}" type="datetime1">
              <a:rPr lang="en-US" smtClean="0"/>
              <a:t>8/15/2015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4053756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D083E2-7145-47FC-B915-3440381B691D}" type="datetime1">
              <a:rPr lang="en-US" smtClean="0"/>
              <a:t>8/15/2015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303854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B69530-BDE7-475A-8914-4D8FB09F33DB}" type="datetime1">
              <a:rPr lang="en-US" smtClean="0"/>
              <a:t>8/15/2015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3760449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FB22C0-B435-495F-85DA-4BFBBAFFC32A}" type="datetime1">
              <a:rPr lang="en-US" smtClean="0"/>
              <a:t>8/15/2015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24622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4FF14B-A47A-4801-87F5-EA258D94BA0F}" type="datetime1">
              <a:rPr lang="en-US" smtClean="0"/>
              <a:t>8/15/2015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11442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7DFB19-98F2-4B01-AF59-716923F1E181}" type="datetime1">
              <a:rPr lang="en-US" smtClean="0"/>
              <a:t>8/15/2015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117762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24C1DA-20DB-4CAD-872A-E85FE88027BF}" type="datetime1">
              <a:rPr lang="en-US" smtClean="0"/>
              <a:t>8/15/2015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57A3-B9FC-4051-9ECF-95B1A448CCF1}" type="slidenum">
              <a:rPr lang="en-US" smtClean="0"/>
              <a:t>‹#›</a:t>
            </a:fld>
            <a:endParaRPr lang="en-US"/>
          </a:p>
        </p:txBody>
      </p:sp>
    </p:spTree>
    <p:extLst>
      <p:ext uri="{BB962C8B-B14F-4D97-AF65-F5344CB8AC3E}">
        <p14:creationId xmlns:p14="http://schemas.microsoft.com/office/powerpoint/2010/main" val="3414281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66494-B10B-40E9-9241-71C0AE62EE02}" type="datetime1">
              <a:rPr lang="en-US" smtClean="0"/>
              <a:t>8/15/2015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E57A3-B9FC-4051-9ECF-95B1A448CCF1}" type="slidenum">
              <a:rPr lang="en-US" smtClean="0"/>
              <a:t>‹#›</a:t>
            </a:fld>
            <a:endParaRPr lang="en-US"/>
          </a:p>
        </p:txBody>
      </p:sp>
    </p:spTree>
    <p:extLst>
      <p:ext uri="{BB962C8B-B14F-4D97-AF65-F5344CB8AC3E}">
        <p14:creationId xmlns:p14="http://schemas.microsoft.com/office/powerpoint/2010/main" val="37899251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3.wdp"/><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4E57A3-B9FC-4051-9ECF-95B1A448CCF1}" type="slidenum">
              <a:rPr lang="en-US" smtClean="0"/>
              <a:t>1</a:t>
            </a:fld>
            <a:endParaRPr lang="en-US"/>
          </a:p>
        </p:txBody>
      </p:sp>
      <p:sp>
        <p:nvSpPr>
          <p:cNvPr id="7" name="TextBox 1"/>
          <p:cNvSpPr txBox="1">
            <a:spLocks noChangeArrowheads="1"/>
          </p:cNvSpPr>
          <p:nvPr/>
        </p:nvSpPr>
        <p:spPr bwMode="auto">
          <a:xfrm>
            <a:off x="2032449" y="2826792"/>
            <a:ext cx="5194828" cy="830997"/>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sz="2400" b="1" dirty="0">
                <a:solidFill>
                  <a:schemeClr val="bg1"/>
                </a:solidFill>
              </a:rPr>
              <a:t>Design and implementation of</a:t>
            </a:r>
            <a:endParaRPr lang="en-US" sz="2400" dirty="0">
              <a:solidFill>
                <a:schemeClr val="bg1"/>
              </a:solidFill>
            </a:endParaRPr>
          </a:p>
          <a:p>
            <a:r>
              <a:rPr lang="en-US" sz="2400" b="1" smtClean="0">
                <a:solidFill>
                  <a:schemeClr val="bg1"/>
                </a:solidFill>
              </a:rPr>
              <a:t>Products </a:t>
            </a:r>
            <a:r>
              <a:rPr lang="en-US" sz="2400" b="1" dirty="0">
                <a:solidFill>
                  <a:schemeClr val="bg1"/>
                </a:solidFill>
              </a:rPr>
              <a:t>Sorting System based on color</a:t>
            </a:r>
            <a:endParaRPr lang="en-US" sz="2400" dirty="0">
              <a:solidFill>
                <a:schemeClr val="bg1"/>
              </a:solidFill>
            </a:endParaRPr>
          </a:p>
        </p:txBody>
      </p:sp>
      <p:sp>
        <p:nvSpPr>
          <p:cNvPr id="4" name="TextBox 1"/>
          <p:cNvSpPr txBox="1">
            <a:spLocks noChangeArrowheads="1"/>
          </p:cNvSpPr>
          <p:nvPr/>
        </p:nvSpPr>
        <p:spPr bwMode="auto">
          <a:xfrm>
            <a:off x="6659293" y="4223567"/>
            <a:ext cx="2824090" cy="170816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2100" b="1">
                <a:solidFill>
                  <a:srgbClr val="00BFFF"/>
                </a:solidFill>
              </a:rPr>
              <a:t>Group1:</a:t>
            </a:r>
          </a:p>
          <a:p>
            <a:r>
              <a:rPr lang="en-US" sz="2100" b="1">
                <a:solidFill>
                  <a:schemeClr val="bg1"/>
                </a:solidFill>
              </a:rPr>
              <a:t>-Nguyen Khang Hy</a:t>
            </a:r>
          </a:p>
          <a:p>
            <a:r>
              <a:rPr lang="en-US" sz="2100" b="1">
                <a:solidFill>
                  <a:schemeClr val="bg1"/>
                </a:solidFill>
              </a:rPr>
              <a:t>-Nguyen Hung Manh</a:t>
            </a:r>
          </a:p>
          <a:p>
            <a:r>
              <a:rPr lang="en-US" sz="2100" b="1">
                <a:solidFill>
                  <a:schemeClr val="bg1"/>
                </a:solidFill>
              </a:rPr>
              <a:t>-Pham Nhat Hung</a:t>
            </a:r>
          </a:p>
          <a:p>
            <a:r>
              <a:rPr lang="en-US" sz="2100" b="1">
                <a:solidFill>
                  <a:schemeClr val="bg1"/>
                </a:solidFill>
              </a:rPr>
              <a:t>-Nguyen Nhat Linh</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88540" y="1005090"/>
            <a:ext cx="2098834" cy="585311"/>
          </a:xfrm>
          <a:prstGeom prst="rect">
            <a:avLst/>
          </a:prstGeom>
          <a:noFill/>
        </p:spPr>
      </p:pic>
      <p:sp>
        <p:nvSpPr>
          <p:cNvPr id="2" name="Rectangle 1"/>
          <p:cNvSpPr/>
          <p:nvPr/>
        </p:nvSpPr>
        <p:spPr>
          <a:xfrm>
            <a:off x="3119619" y="1922956"/>
            <a:ext cx="2912012"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Capstone Project</a:t>
            </a:r>
          </a:p>
        </p:txBody>
      </p:sp>
      <p:cxnSp>
        <p:nvCxnSpPr>
          <p:cNvPr id="8" name="Straight Connector 7"/>
          <p:cNvCxnSpPr/>
          <p:nvPr/>
        </p:nvCxnSpPr>
        <p:spPr>
          <a:xfrm>
            <a:off x="1237956" y="2703830"/>
            <a:ext cx="6833382"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10" name="TextBox 1"/>
          <p:cNvSpPr txBox="1">
            <a:spLocks noChangeArrowheads="1"/>
          </p:cNvSpPr>
          <p:nvPr/>
        </p:nvSpPr>
        <p:spPr bwMode="auto">
          <a:xfrm>
            <a:off x="2985868" y="3709846"/>
            <a:ext cx="3745523" cy="46166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2400" b="1">
                <a:solidFill>
                  <a:srgbClr val="F5B20B"/>
                </a:solidFill>
              </a:rPr>
              <a:t>Instructor: Nguyen Duc Loi</a:t>
            </a:r>
          </a:p>
        </p:txBody>
      </p:sp>
    </p:spTree>
    <p:extLst>
      <p:ext uri="{BB962C8B-B14F-4D97-AF65-F5344CB8AC3E}">
        <p14:creationId xmlns:p14="http://schemas.microsoft.com/office/powerpoint/2010/main" val="486009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10</a:t>
            </a:fld>
            <a:endParaRPr lang="en-US"/>
          </a:p>
        </p:txBody>
      </p:sp>
      <p:sp>
        <p:nvSpPr>
          <p:cNvPr id="5" name="Rectangle 4"/>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1595439"/>
            <a:ext cx="4008651"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All hardware we use:</a:t>
            </a:r>
          </a:p>
        </p:txBody>
      </p:sp>
      <p:graphicFrame>
        <p:nvGraphicFramePr>
          <p:cNvPr id="10" name="Table 9"/>
          <p:cNvGraphicFramePr>
            <a:graphicFrameLocks noGrp="1"/>
          </p:cNvGraphicFramePr>
          <p:nvPr>
            <p:extLst>
              <p:ext uri="{D42A27DB-BD31-4B8C-83A1-F6EECF244321}">
                <p14:modId xmlns:p14="http://schemas.microsoft.com/office/powerpoint/2010/main" val="4288510779"/>
              </p:ext>
            </p:extLst>
          </p:nvPr>
        </p:nvGraphicFramePr>
        <p:xfrm>
          <a:off x="500744" y="2459890"/>
          <a:ext cx="8014606" cy="3076720"/>
        </p:xfrm>
        <a:graphic>
          <a:graphicData uri="http://schemas.openxmlformats.org/drawingml/2006/table">
            <a:tbl>
              <a:tblPr firstRow="1" bandRow="1">
                <a:tableStyleId>{2D5ABB26-0587-4C30-8999-92F81FD0307C}</a:tableStyleId>
              </a:tblPr>
              <a:tblGrid>
                <a:gridCol w="2179496"/>
                <a:gridCol w="5835110"/>
              </a:tblGrid>
              <a:tr h="434340">
                <a:tc>
                  <a:txBody>
                    <a:bodyPr/>
                    <a:lstStyle/>
                    <a:p>
                      <a:r>
                        <a:rPr lang="en-US" sz="2400" smtClean="0">
                          <a:solidFill>
                            <a:srgbClr val="00BFFF"/>
                          </a:solidFill>
                        </a:rPr>
                        <a:t>Hardware</a:t>
                      </a:r>
                      <a:endParaRPr lang="en-US" sz="2400">
                        <a:solidFill>
                          <a:srgbClr val="00BFFF"/>
                        </a:solidFill>
                        <a:latin typeface="Cambria" panose="02040503050406030204" pitchFamily="18" charset="0"/>
                      </a:endParaRPr>
                    </a:p>
                  </a:txBody>
                  <a:tcPr marL="68580" marR="68580" marT="34290" marB="34290">
                    <a:lnB w="12700" cap="flat" cmpd="sng" algn="ctr">
                      <a:solidFill>
                        <a:srgbClr val="00BFFF"/>
                      </a:solidFill>
                      <a:prstDash val="solid"/>
                      <a:round/>
                      <a:headEnd type="none" w="med" len="med"/>
                      <a:tailEnd type="none" w="med" len="med"/>
                    </a:lnB>
                  </a:tcPr>
                </a:tc>
                <a:tc>
                  <a:txBody>
                    <a:bodyPr/>
                    <a:lstStyle/>
                    <a:p>
                      <a:r>
                        <a:rPr lang="en-US" sz="2400" smtClean="0">
                          <a:solidFill>
                            <a:srgbClr val="00BFFF"/>
                          </a:solidFill>
                        </a:rPr>
                        <a:t>Description</a:t>
                      </a:r>
                      <a:endParaRPr lang="en-US" sz="2400">
                        <a:solidFill>
                          <a:srgbClr val="00BFFF"/>
                        </a:solidFill>
                        <a:latin typeface="Cambria" panose="02040503050406030204" pitchFamily="18" charset="0"/>
                      </a:endParaRPr>
                    </a:p>
                  </a:txBody>
                  <a:tcPr marL="68580" marR="68580" marT="34290" marB="34290">
                    <a:lnB w="12700" cap="flat" cmpd="sng" algn="ctr">
                      <a:solidFill>
                        <a:srgbClr val="00BFFF"/>
                      </a:solidFill>
                      <a:prstDash val="solid"/>
                      <a:round/>
                      <a:headEnd type="none" w="med" len="med"/>
                      <a:tailEnd type="none" w="med" len="med"/>
                    </a:lnB>
                  </a:tcPr>
                </a:tc>
              </a:tr>
              <a:tr h="356970">
                <a:tc>
                  <a:txBody>
                    <a:bodyPr/>
                    <a:lstStyle/>
                    <a:p>
                      <a:r>
                        <a:rPr lang="en-US" sz="1700" smtClean="0">
                          <a:solidFill>
                            <a:schemeClr val="bg1"/>
                          </a:solidFill>
                          <a:latin typeface="Cambria" panose="02040503050406030204" pitchFamily="18" charset="0"/>
                        </a:rPr>
                        <a:t>Arduino</a:t>
                      </a:r>
                      <a:r>
                        <a:rPr lang="en-US" sz="1700" baseline="0" smtClean="0">
                          <a:solidFill>
                            <a:schemeClr val="bg1"/>
                          </a:solidFill>
                          <a:latin typeface="Cambria" panose="02040503050406030204" pitchFamily="18" charset="0"/>
                        </a:rPr>
                        <a:t> Mega (x2)</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Control hardware devices and process input marble color</a:t>
                      </a: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39734">
                <a:tc>
                  <a:txBody>
                    <a:bodyPr/>
                    <a:lstStyle/>
                    <a:p>
                      <a:r>
                        <a:rPr lang="en-US" sz="1700" smtClean="0">
                          <a:solidFill>
                            <a:schemeClr val="bg1"/>
                          </a:solidFill>
                          <a:latin typeface="Cambria" panose="02040503050406030204" pitchFamily="18" charset="0"/>
                        </a:rPr>
                        <a:t>TCS3200 </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Detect color of marble</a:t>
                      </a: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39734">
                <a:tc>
                  <a:txBody>
                    <a:bodyPr/>
                    <a:lstStyle/>
                    <a:p>
                      <a:r>
                        <a:rPr lang="en-US" sz="1700" smtClean="0">
                          <a:solidFill>
                            <a:schemeClr val="bg1"/>
                          </a:solidFill>
                          <a:latin typeface="Cambria" panose="02040503050406030204" pitchFamily="18" charset="0"/>
                        </a:rPr>
                        <a:t>Servo</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Make marble run right way in system</a:t>
                      </a: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571500">
                <a:tc>
                  <a:txBody>
                    <a:bodyPr/>
                    <a:lstStyle/>
                    <a:p>
                      <a:r>
                        <a:rPr lang="en-US" sz="1700" smtClean="0">
                          <a:solidFill>
                            <a:schemeClr val="bg1"/>
                          </a:solidFill>
                          <a:latin typeface="Cambria" panose="02040503050406030204" pitchFamily="18" charset="0"/>
                        </a:rPr>
                        <a:t>Infrared</a:t>
                      </a:r>
                      <a:r>
                        <a:rPr lang="en-US" sz="1700" baseline="0" smtClean="0">
                          <a:solidFill>
                            <a:schemeClr val="bg1"/>
                          </a:solidFill>
                          <a:latin typeface="Cambria" panose="02040503050406030204" pitchFamily="18" charset="0"/>
                        </a:rPr>
                        <a:t> sensor</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Check position of marble in conveyor belt or quantity of repositories</a:t>
                      </a: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39734">
                <a:tc>
                  <a:txBody>
                    <a:bodyPr/>
                    <a:lstStyle/>
                    <a:p>
                      <a:r>
                        <a:rPr lang="en-US" sz="1700" smtClean="0">
                          <a:solidFill>
                            <a:schemeClr val="bg1"/>
                          </a:solidFill>
                          <a:latin typeface="Cambria" panose="02040503050406030204" pitchFamily="18" charset="0"/>
                        </a:rPr>
                        <a:t>DC Motor</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Run conveyor belt</a:t>
                      </a: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39734">
                <a:tc>
                  <a:txBody>
                    <a:bodyPr/>
                    <a:lstStyle/>
                    <a:p>
                      <a:r>
                        <a:rPr lang="en-US" sz="1700" smtClean="0">
                          <a:solidFill>
                            <a:schemeClr val="bg1"/>
                          </a:solidFill>
                          <a:latin typeface="Cambria" panose="02040503050406030204" pitchFamily="18" charset="0"/>
                        </a:rPr>
                        <a:t>L298</a:t>
                      </a:r>
                      <a:r>
                        <a:rPr lang="en-US" sz="1700" baseline="0" smtClean="0">
                          <a:solidFill>
                            <a:schemeClr val="bg1"/>
                          </a:solidFill>
                          <a:latin typeface="Cambria" panose="02040503050406030204" pitchFamily="18" charset="0"/>
                        </a:rPr>
                        <a:t> H-Bridge</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Power 12V to DC Motor and control direction</a:t>
                      </a: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39734">
                <a:tc>
                  <a:txBody>
                    <a:bodyPr/>
                    <a:lstStyle/>
                    <a:p>
                      <a:r>
                        <a:rPr lang="en-US" sz="1700" smtClean="0">
                          <a:solidFill>
                            <a:schemeClr val="bg1"/>
                          </a:solidFill>
                          <a:latin typeface="Cambria" panose="02040503050406030204" pitchFamily="18" charset="0"/>
                        </a:rPr>
                        <a:t>Power Supply 480W</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Provide power for all hardware devices</a:t>
                      </a: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79429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11</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10" name="Rectangle 9"/>
          <p:cNvSpPr/>
          <p:nvPr/>
        </p:nvSpPr>
        <p:spPr>
          <a:xfrm>
            <a:off x="7118746" y="1543056"/>
            <a:ext cx="2025254" cy="55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700" b="1">
                <a:solidFill>
                  <a:schemeClr val="bg1"/>
                </a:solidFill>
                <a:latin typeface="Cambria" panose="02040503050406030204" pitchFamily="18" charset="0"/>
              </a:rPr>
              <a:t>Hardware</a:t>
            </a:r>
          </a:p>
        </p:txBody>
      </p:sp>
      <p:sp>
        <p:nvSpPr>
          <p:cNvPr id="12" name="TextBox 11"/>
          <p:cNvSpPr txBox="1"/>
          <p:nvPr/>
        </p:nvSpPr>
        <p:spPr>
          <a:xfrm>
            <a:off x="3492859" y="5562169"/>
            <a:ext cx="2200859" cy="461665"/>
          </a:xfrm>
          <a:prstGeom prst="rect">
            <a:avLst/>
          </a:prstGeom>
          <a:noFill/>
        </p:spPr>
        <p:txBody>
          <a:bodyPr wrap="none" rtlCol="0">
            <a:spAutoFit/>
          </a:bodyPr>
          <a:lstStyle/>
          <a:p>
            <a:r>
              <a:rPr lang="en-US" sz="2400" dirty="0" err="1">
                <a:solidFill>
                  <a:schemeClr val="bg1"/>
                </a:solidFill>
              </a:rPr>
              <a:t>Andruino</a:t>
            </a:r>
            <a:r>
              <a:rPr lang="en-US" sz="2400" dirty="0">
                <a:solidFill>
                  <a:schemeClr val="bg1"/>
                </a:solidFill>
              </a:rPr>
              <a:t> MEGA</a:t>
            </a:r>
          </a:p>
        </p:txBody>
      </p:sp>
      <p:pic>
        <p:nvPicPr>
          <p:cNvPr id="9" name="Picture 8"/>
          <p:cNvPicPr>
            <a:picLocks noChangeAspect="1"/>
          </p:cNvPicPr>
          <p:nvPr/>
        </p:nvPicPr>
        <p:blipFill>
          <a:blip r:embed="rId3"/>
          <a:stretch>
            <a:fillRect/>
          </a:stretch>
        </p:blipFill>
        <p:spPr>
          <a:xfrm>
            <a:off x="1594012" y="2336748"/>
            <a:ext cx="5998552" cy="3140182"/>
          </a:xfrm>
          <a:prstGeom prst="rect">
            <a:avLst/>
          </a:prstGeom>
        </p:spPr>
      </p:pic>
    </p:spTree>
    <p:extLst>
      <p:ext uri="{BB962C8B-B14F-4D97-AF65-F5344CB8AC3E}">
        <p14:creationId xmlns:p14="http://schemas.microsoft.com/office/powerpoint/2010/main" val="2032827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12</a:t>
            </a:fld>
            <a:endParaRPr lang="en-US"/>
          </a:p>
        </p:txBody>
      </p:sp>
      <p:cxnSp>
        <p:nvCxnSpPr>
          <p:cNvPr id="5" name="Straight Connector 4"/>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7" name="Rectangle 6"/>
          <p:cNvSpPr/>
          <p:nvPr/>
        </p:nvSpPr>
        <p:spPr>
          <a:xfrm>
            <a:off x="7118746" y="1543056"/>
            <a:ext cx="2025254" cy="55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700" b="1">
                <a:solidFill>
                  <a:schemeClr val="bg1"/>
                </a:solidFill>
                <a:latin typeface="Cambria" panose="02040503050406030204" pitchFamily="18" charset="0"/>
              </a:rPr>
              <a:t>Hardware</a:t>
            </a:r>
          </a:p>
        </p:txBody>
      </p:sp>
      <p:sp>
        <p:nvSpPr>
          <p:cNvPr id="10" name="Rectangle 9"/>
          <p:cNvSpPr/>
          <p:nvPr/>
        </p:nvSpPr>
        <p:spPr>
          <a:xfrm>
            <a:off x="120316" y="1573667"/>
            <a:ext cx="4764506"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GY-31 Color Sensor Module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133" y="2205889"/>
            <a:ext cx="5663614" cy="3653945"/>
          </a:xfrm>
          <a:prstGeom prst="rect">
            <a:avLst/>
          </a:prstGeom>
        </p:spPr>
      </p:pic>
    </p:spTree>
    <p:extLst>
      <p:ext uri="{BB962C8B-B14F-4D97-AF65-F5344CB8AC3E}">
        <p14:creationId xmlns:p14="http://schemas.microsoft.com/office/powerpoint/2010/main" val="2826560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13</a:t>
            </a:fld>
            <a:endParaRPr lang="en-US"/>
          </a:p>
        </p:txBody>
      </p:sp>
      <p:cxnSp>
        <p:nvCxnSpPr>
          <p:cNvPr id="5" name="Straight Connector 4"/>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7" name="Rectangle 6"/>
          <p:cNvSpPr/>
          <p:nvPr/>
        </p:nvSpPr>
        <p:spPr>
          <a:xfrm>
            <a:off x="7118746" y="1543056"/>
            <a:ext cx="2025254" cy="55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700" b="1">
                <a:solidFill>
                  <a:schemeClr val="bg1"/>
                </a:solidFill>
                <a:latin typeface="Cambria" panose="02040503050406030204" pitchFamily="18" charset="0"/>
              </a:rPr>
              <a:t>Hardware</a:t>
            </a:r>
          </a:p>
        </p:txBody>
      </p:sp>
      <p:sp>
        <p:nvSpPr>
          <p:cNvPr id="10" name="Rectangle 9"/>
          <p:cNvSpPr/>
          <p:nvPr/>
        </p:nvSpPr>
        <p:spPr>
          <a:xfrm>
            <a:off x="120316" y="1573667"/>
            <a:ext cx="4764506"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GY-31 Color Sensor Module</a:t>
            </a:r>
          </a:p>
        </p:txBody>
      </p:sp>
      <p:pic>
        <p:nvPicPr>
          <p:cNvPr id="2" name="Picture 1"/>
          <p:cNvPicPr>
            <a:picLocks noChangeAspect="1"/>
          </p:cNvPicPr>
          <p:nvPr/>
        </p:nvPicPr>
        <p:blipFill>
          <a:blip r:embed="rId2"/>
          <a:stretch>
            <a:fillRect/>
          </a:stretch>
        </p:blipFill>
        <p:spPr>
          <a:xfrm>
            <a:off x="2078487" y="2205889"/>
            <a:ext cx="3923297" cy="3223076"/>
          </a:xfrm>
          <a:prstGeom prst="rect">
            <a:avLst/>
          </a:prstGeom>
        </p:spPr>
      </p:pic>
      <p:sp>
        <p:nvSpPr>
          <p:cNvPr id="11" name="TextBox 10"/>
          <p:cNvSpPr txBox="1"/>
          <p:nvPr/>
        </p:nvSpPr>
        <p:spPr>
          <a:xfrm>
            <a:off x="2769594" y="5428965"/>
            <a:ext cx="2583208" cy="461665"/>
          </a:xfrm>
          <a:prstGeom prst="rect">
            <a:avLst/>
          </a:prstGeom>
          <a:noFill/>
        </p:spPr>
        <p:txBody>
          <a:bodyPr wrap="none" rtlCol="0">
            <a:spAutoFit/>
          </a:bodyPr>
          <a:lstStyle/>
          <a:p>
            <a:r>
              <a:rPr lang="en-US" sz="2400" dirty="0">
                <a:solidFill>
                  <a:schemeClr val="bg1"/>
                </a:solidFill>
              </a:rPr>
              <a:t>Operating Principle</a:t>
            </a:r>
          </a:p>
        </p:txBody>
      </p:sp>
    </p:spTree>
    <p:extLst>
      <p:ext uri="{BB962C8B-B14F-4D97-AF65-F5344CB8AC3E}">
        <p14:creationId xmlns:p14="http://schemas.microsoft.com/office/powerpoint/2010/main" val="4141548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14</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3" name="Rectangle 2"/>
          <p:cNvSpPr/>
          <p:nvPr/>
        </p:nvSpPr>
        <p:spPr>
          <a:xfrm>
            <a:off x="7118746" y="1543056"/>
            <a:ext cx="2025254" cy="55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700" b="1">
                <a:solidFill>
                  <a:schemeClr val="bg1"/>
                </a:solidFill>
                <a:latin typeface="Cambria" panose="02040503050406030204" pitchFamily="18" charset="0"/>
              </a:rPr>
              <a:t>Hardware</a:t>
            </a:r>
          </a:p>
        </p:txBody>
      </p:sp>
      <p:pic>
        <p:nvPicPr>
          <p:cNvPr id="8" name="Picture 7"/>
          <p:cNvPicPr>
            <a:picLocks noChangeAspect="1"/>
          </p:cNvPicPr>
          <p:nvPr/>
        </p:nvPicPr>
        <p:blipFill>
          <a:blip r:embed="rId2"/>
          <a:stretch>
            <a:fillRect/>
          </a:stretch>
        </p:blipFill>
        <p:spPr>
          <a:xfrm>
            <a:off x="1842915" y="2336853"/>
            <a:ext cx="5458170" cy="1673926"/>
          </a:xfrm>
          <a:prstGeom prst="rect">
            <a:avLst/>
          </a:prstGeom>
        </p:spPr>
      </p:pic>
      <p:sp>
        <p:nvSpPr>
          <p:cNvPr id="9" name="Rectangle 8"/>
          <p:cNvSpPr/>
          <p:nvPr/>
        </p:nvSpPr>
        <p:spPr>
          <a:xfrm>
            <a:off x="120316" y="1573667"/>
            <a:ext cx="5438274"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TCS3200 – Color Sensor Module</a:t>
            </a:r>
          </a:p>
        </p:txBody>
      </p:sp>
      <p:pic>
        <p:nvPicPr>
          <p:cNvPr id="10" name="Picture 9"/>
          <p:cNvPicPr/>
          <p:nvPr/>
        </p:nvPicPr>
        <p:blipFill>
          <a:blip r:embed="rId3"/>
          <a:stretch>
            <a:fillRect/>
          </a:stretch>
        </p:blipFill>
        <p:spPr>
          <a:xfrm>
            <a:off x="621380" y="4053772"/>
            <a:ext cx="3758957" cy="1596245"/>
          </a:xfrm>
          <a:prstGeom prst="rect">
            <a:avLst/>
          </a:prstGeom>
        </p:spPr>
      </p:pic>
      <p:pic>
        <p:nvPicPr>
          <p:cNvPr id="11" name="Picture 10"/>
          <p:cNvPicPr>
            <a:picLocks noChangeAspect="1"/>
          </p:cNvPicPr>
          <p:nvPr/>
        </p:nvPicPr>
        <p:blipFill>
          <a:blip r:embed="rId4"/>
          <a:stretch>
            <a:fillRect/>
          </a:stretch>
        </p:blipFill>
        <p:spPr>
          <a:xfrm>
            <a:off x="4732259" y="4106183"/>
            <a:ext cx="3964725" cy="1518330"/>
          </a:xfrm>
          <a:prstGeom prst="rect">
            <a:avLst/>
          </a:prstGeom>
        </p:spPr>
      </p:pic>
    </p:spTree>
    <p:extLst>
      <p:ext uri="{BB962C8B-B14F-4D97-AF65-F5344CB8AC3E}">
        <p14:creationId xmlns:p14="http://schemas.microsoft.com/office/powerpoint/2010/main" val="1835965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15</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8" name="Rectangle 7"/>
          <p:cNvSpPr/>
          <p:nvPr/>
        </p:nvSpPr>
        <p:spPr>
          <a:xfrm>
            <a:off x="7002379" y="1543056"/>
            <a:ext cx="2141621" cy="55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700" b="1">
                <a:solidFill>
                  <a:schemeClr val="bg1"/>
                </a:solidFill>
                <a:latin typeface="Cambria" panose="02040503050406030204" pitchFamily="18" charset="0"/>
              </a:rPr>
              <a:t>Algorithm</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51" y="2057404"/>
            <a:ext cx="4313204" cy="3234904"/>
          </a:xfrm>
          <a:prstGeom prst="rect">
            <a:avLst/>
          </a:prstGeom>
        </p:spPr>
      </p:pic>
      <p:pic>
        <p:nvPicPr>
          <p:cNvPr id="10" name="Picture 9"/>
          <p:cNvPicPr>
            <a:picLocks noChangeAspect="1"/>
          </p:cNvPicPr>
          <p:nvPr/>
        </p:nvPicPr>
        <p:blipFill>
          <a:blip r:embed="rId4"/>
          <a:stretch>
            <a:fillRect/>
          </a:stretch>
        </p:blipFill>
        <p:spPr>
          <a:xfrm>
            <a:off x="5355744" y="2864040"/>
            <a:ext cx="3293269" cy="1621631"/>
          </a:xfrm>
          <a:prstGeom prst="rect">
            <a:avLst/>
          </a:prstGeom>
        </p:spPr>
      </p:pic>
    </p:spTree>
    <p:extLst>
      <p:ext uri="{BB962C8B-B14F-4D97-AF65-F5344CB8AC3E}">
        <p14:creationId xmlns:p14="http://schemas.microsoft.com/office/powerpoint/2010/main" val="3942573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pPr/>
              <a:t>16</a:t>
            </a:fld>
            <a:endParaRPr lang="en-US"/>
          </a:p>
        </p:txBody>
      </p:sp>
      <p:cxnSp>
        <p:nvCxnSpPr>
          <p:cNvPr id="6" name="Straight Connector 5"/>
          <p:cNvCxnSpPr/>
          <p:nvPr/>
        </p:nvCxnSpPr>
        <p:spPr>
          <a:xfrm>
            <a:off x="0" y="1448754"/>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graphicFrame>
        <p:nvGraphicFramePr>
          <p:cNvPr id="21" name="Table 20"/>
          <p:cNvGraphicFramePr>
            <a:graphicFrameLocks noGrp="1"/>
          </p:cNvGraphicFramePr>
          <p:nvPr>
            <p:extLst>
              <p:ext uri="{D42A27DB-BD31-4B8C-83A1-F6EECF244321}">
                <p14:modId xmlns:p14="http://schemas.microsoft.com/office/powerpoint/2010/main" val="3093502993"/>
              </p:ext>
            </p:extLst>
          </p:nvPr>
        </p:nvGraphicFramePr>
        <p:xfrm>
          <a:off x="5556739" y="2146970"/>
          <a:ext cx="3566160" cy="2806790"/>
        </p:xfrm>
        <a:graphic>
          <a:graphicData uri="http://schemas.openxmlformats.org/drawingml/2006/table">
            <a:tbl>
              <a:tblPr firstRow="1" bandRow="1">
                <a:tableStyleId>{C083E6E3-FA7D-4D7B-A595-EF9225AFEA82}</a:tableStyleId>
              </a:tblPr>
              <a:tblGrid>
                <a:gridCol w="1854798"/>
                <a:gridCol w="519343"/>
                <a:gridCol w="580019"/>
                <a:gridCol w="612000"/>
              </a:tblGrid>
              <a:tr h="297180">
                <a:tc>
                  <a:txBody>
                    <a:bodyPr/>
                    <a:lstStyle/>
                    <a:p>
                      <a:r>
                        <a:rPr lang="en-US" sz="1500" dirty="0" smtClean="0">
                          <a:solidFill>
                            <a:srgbClr val="00BFFF"/>
                          </a:solidFill>
                        </a:rPr>
                        <a:t>Name</a:t>
                      </a:r>
                      <a:endParaRPr lang="en-US" sz="1500" dirty="0">
                        <a:solidFill>
                          <a:srgbClr val="00BFFF"/>
                        </a:solidFill>
                      </a:endParaRPr>
                    </a:p>
                  </a:txBody>
                  <a:tcPr marL="68580" marR="68580" marT="34290" marB="34290"/>
                </a:tc>
                <a:tc>
                  <a:txBody>
                    <a:bodyPr/>
                    <a:lstStyle/>
                    <a:p>
                      <a:r>
                        <a:rPr lang="en-US" sz="1500" smtClean="0">
                          <a:solidFill>
                            <a:srgbClr val="00BFFF"/>
                          </a:solidFill>
                        </a:rPr>
                        <a:t>Pin</a:t>
                      </a:r>
                      <a:endParaRPr lang="en-US" sz="1500" dirty="0">
                        <a:solidFill>
                          <a:srgbClr val="00BFFF"/>
                        </a:solidFill>
                      </a:endParaRPr>
                    </a:p>
                  </a:txBody>
                  <a:tcPr marL="68580" marR="68580" marT="34290" marB="34290"/>
                </a:tc>
                <a:tc>
                  <a:txBody>
                    <a:bodyPr/>
                    <a:lstStyle/>
                    <a:p>
                      <a:r>
                        <a:rPr lang="en-US" sz="1500" dirty="0" smtClean="0">
                          <a:solidFill>
                            <a:srgbClr val="00BFFF"/>
                          </a:solidFill>
                        </a:rPr>
                        <a:t>Close</a:t>
                      </a:r>
                      <a:endParaRPr lang="en-US" sz="1500" dirty="0">
                        <a:solidFill>
                          <a:srgbClr val="00BFFF"/>
                        </a:solidFill>
                      </a:endParaRPr>
                    </a:p>
                  </a:txBody>
                  <a:tcPr marL="68580" marR="68580" marT="34290" marB="34290"/>
                </a:tc>
                <a:tc>
                  <a:txBody>
                    <a:bodyPr/>
                    <a:lstStyle/>
                    <a:p>
                      <a:r>
                        <a:rPr lang="en-US" sz="1500" dirty="0" smtClean="0">
                          <a:solidFill>
                            <a:srgbClr val="00BFFF"/>
                          </a:solidFill>
                        </a:rPr>
                        <a:t>Open</a:t>
                      </a:r>
                      <a:endParaRPr lang="en-US" sz="1500" dirty="0">
                        <a:solidFill>
                          <a:srgbClr val="00BFFF"/>
                        </a:solidFill>
                      </a:endParaRPr>
                    </a:p>
                  </a:txBody>
                  <a:tcPr marL="68580" marR="68580" marT="34290" marB="34290"/>
                </a:tc>
              </a:tr>
              <a:tr h="250961">
                <a:tc>
                  <a:txBody>
                    <a:bodyPr/>
                    <a:lstStyle/>
                    <a:p>
                      <a:r>
                        <a:rPr lang="en-US" sz="1000" dirty="0" smtClean="0">
                          <a:solidFill>
                            <a:schemeClr val="bg1"/>
                          </a:solidFill>
                        </a:rPr>
                        <a:t>MServo_Red_Gate1</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52</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148</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58</a:t>
                      </a:r>
                      <a:endParaRPr lang="en-US" sz="1000" dirty="0">
                        <a:solidFill>
                          <a:schemeClr val="bg1"/>
                        </a:solidFill>
                      </a:endParaRPr>
                    </a:p>
                  </a:txBody>
                  <a:tcPr marL="68580" marR="68580" marT="34290" marB="34290"/>
                </a:tc>
              </a:tr>
              <a:tr h="250961">
                <a:tc>
                  <a:txBody>
                    <a:bodyPr/>
                    <a:lstStyle/>
                    <a:p>
                      <a:r>
                        <a:rPr lang="en-US" sz="1000" dirty="0" smtClean="0">
                          <a:solidFill>
                            <a:schemeClr val="bg1"/>
                          </a:solidFill>
                        </a:rPr>
                        <a:t>MServo_Red_Gate2</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53</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35</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115</a:t>
                      </a:r>
                      <a:endParaRPr lang="en-US" sz="1000" dirty="0">
                        <a:solidFill>
                          <a:schemeClr val="bg1"/>
                        </a:solidFill>
                      </a:endParaRPr>
                    </a:p>
                  </a:txBody>
                  <a:tcPr marL="68580" marR="68580" marT="34290" marB="34290"/>
                </a:tc>
              </a:tr>
              <a:tr h="250961">
                <a:tc>
                  <a:txBody>
                    <a:bodyPr/>
                    <a:lstStyle/>
                    <a:p>
                      <a:r>
                        <a:rPr lang="en-US" sz="1000" dirty="0" smtClean="0">
                          <a:solidFill>
                            <a:schemeClr val="bg1"/>
                          </a:solidFill>
                        </a:rPr>
                        <a:t>MServo_Green_Gate3</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50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160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80</a:t>
                      </a:r>
                      <a:endParaRPr lang="en-US" sz="1000" dirty="0">
                        <a:solidFill>
                          <a:schemeClr val="bg1"/>
                        </a:solidFill>
                      </a:endParaRPr>
                    </a:p>
                  </a:txBody>
                  <a:tcPr marL="68580" marR="68580" marT="34290" marB="34290"/>
                </a:tc>
              </a:tr>
              <a:tr h="250961">
                <a:tc>
                  <a:txBody>
                    <a:bodyPr/>
                    <a:lstStyle/>
                    <a:p>
                      <a:r>
                        <a:rPr lang="en-US" sz="1000" dirty="0" smtClean="0">
                          <a:solidFill>
                            <a:schemeClr val="bg1"/>
                          </a:solidFill>
                        </a:rPr>
                        <a:t>MServo_Green_Gate4</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51</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25</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115</a:t>
                      </a:r>
                      <a:endParaRPr lang="en-US" sz="1000" dirty="0">
                        <a:solidFill>
                          <a:schemeClr val="bg1"/>
                        </a:solidFill>
                      </a:endParaRPr>
                    </a:p>
                  </a:txBody>
                  <a:tcPr marL="68580" marR="68580" marT="34290" marB="34290"/>
                </a:tc>
              </a:tr>
              <a:tr h="250961">
                <a:tc>
                  <a:txBody>
                    <a:bodyPr/>
                    <a:lstStyle/>
                    <a:p>
                      <a:r>
                        <a:rPr lang="en-US" sz="1000" dirty="0" smtClean="0">
                          <a:solidFill>
                            <a:schemeClr val="bg1"/>
                          </a:solidFill>
                        </a:rPr>
                        <a:t>MServo_Blue_Gate5</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48</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150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75</a:t>
                      </a:r>
                      <a:endParaRPr lang="en-US" sz="1000" dirty="0">
                        <a:solidFill>
                          <a:schemeClr val="bg1"/>
                        </a:solidFill>
                      </a:endParaRPr>
                    </a:p>
                  </a:txBody>
                  <a:tcPr marL="68580" marR="68580" marT="34290" marB="34290"/>
                </a:tc>
              </a:tr>
              <a:tr h="250961">
                <a:tc>
                  <a:txBody>
                    <a:bodyPr/>
                    <a:lstStyle/>
                    <a:p>
                      <a:r>
                        <a:rPr lang="en-US" sz="1000" dirty="0" smtClean="0">
                          <a:solidFill>
                            <a:schemeClr val="bg1"/>
                          </a:solidFill>
                        </a:rPr>
                        <a:t>MServo_Blue_Gate6</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49</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35</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120</a:t>
                      </a:r>
                      <a:endParaRPr lang="en-US" sz="1000" dirty="0">
                        <a:solidFill>
                          <a:schemeClr val="bg1"/>
                        </a:solidFill>
                      </a:endParaRPr>
                    </a:p>
                  </a:txBody>
                  <a:tcPr marL="68580" marR="68580" marT="34290" marB="34290"/>
                </a:tc>
              </a:tr>
              <a:tr h="250961">
                <a:tc>
                  <a:txBody>
                    <a:bodyPr/>
                    <a:lstStyle/>
                    <a:p>
                      <a:r>
                        <a:rPr lang="en-US" sz="1000" dirty="0" smtClean="0">
                          <a:solidFill>
                            <a:schemeClr val="bg1"/>
                          </a:solidFill>
                        </a:rPr>
                        <a:t>MServo_Purple_Gate7</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46</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160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70</a:t>
                      </a:r>
                      <a:endParaRPr lang="en-US" sz="1000" dirty="0">
                        <a:solidFill>
                          <a:schemeClr val="bg1"/>
                        </a:solidFill>
                      </a:endParaRPr>
                    </a:p>
                  </a:txBody>
                  <a:tcPr marL="68580" marR="68580" marT="34290" marB="34290"/>
                </a:tc>
              </a:tr>
              <a:tr h="250961">
                <a:tc>
                  <a:txBody>
                    <a:bodyPr/>
                    <a:lstStyle/>
                    <a:p>
                      <a:r>
                        <a:rPr lang="en-US" sz="1000" dirty="0" smtClean="0">
                          <a:solidFill>
                            <a:schemeClr val="bg1"/>
                          </a:solidFill>
                        </a:rPr>
                        <a:t>MServo_Purple_Gate8</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47</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20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105</a:t>
                      </a:r>
                      <a:endParaRPr lang="en-US" sz="1000" dirty="0">
                        <a:solidFill>
                          <a:schemeClr val="bg1"/>
                        </a:solidFill>
                      </a:endParaRPr>
                    </a:p>
                  </a:txBody>
                  <a:tcPr marL="68580" marR="68580" marT="34290" marB="34290"/>
                </a:tc>
              </a:tr>
              <a:tr h="250961">
                <a:tc>
                  <a:txBody>
                    <a:bodyPr/>
                    <a:lstStyle/>
                    <a:p>
                      <a:r>
                        <a:rPr lang="en-US" sz="1000" dirty="0" smtClean="0">
                          <a:solidFill>
                            <a:schemeClr val="bg1"/>
                          </a:solidFill>
                        </a:rPr>
                        <a:t>MServo_PinkGate9</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44</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140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65</a:t>
                      </a:r>
                      <a:endParaRPr lang="en-US" sz="1000" dirty="0">
                        <a:solidFill>
                          <a:schemeClr val="bg1"/>
                        </a:solidFill>
                      </a:endParaRPr>
                    </a:p>
                  </a:txBody>
                  <a:tcPr marL="68580" marR="68580" marT="34290" marB="34290"/>
                </a:tc>
              </a:tr>
              <a:tr h="250961">
                <a:tc>
                  <a:txBody>
                    <a:bodyPr/>
                    <a:lstStyle/>
                    <a:p>
                      <a:r>
                        <a:rPr lang="en-US" sz="1000" dirty="0" smtClean="0">
                          <a:solidFill>
                            <a:schemeClr val="bg1"/>
                          </a:solidFill>
                        </a:rPr>
                        <a:t>MServo_PinkGate10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45</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20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100</a:t>
                      </a:r>
                      <a:endParaRPr lang="en-US" sz="1000" dirty="0">
                        <a:solidFill>
                          <a:schemeClr val="bg1"/>
                        </a:solidFill>
                      </a:endParaRPr>
                    </a:p>
                  </a:txBody>
                  <a:tcPr marL="68580" marR="68580" marT="34290" marB="34290"/>
                </a:tc>
              </a:tr>
            </a:tbl>
          </a:graphicData>
        </a:graphic>
      </p:graphicFrame>
      <p:grpSp>
        <p:nvGrpSpPr>
          <p:cNvPr id="8" name="Group 7"/>
          <p:cNvGrpSpPr/>
          <p:nvPr/>
        </p:nvGrpSpPr>
        <p:grpSpPr>
          <a:xfrm>
            <a:off x="120316" y="2290083"/>
            <a:ext cx="2247314" cy="2981291"/>
            <a:chOff x="239314" y="1099130"/>
            <a:chExt cx="4193383" cy="5758870"/>
          </a:xfrm>
        </p:grpSpPr>
        <p:grpSp>
          <p:nvGrpSpPr>
            <p:cNvPr id="3" name="Group 2"/>
            <p:cNvGrpSpPr/>
            <p:nvPr/>
          </p:nvGrpSpPr>
          <p:grpSpPr>
            <a:xfrm>
              <a:off x="239314" y="1099130"/>
              <a:ext cx="4193383" cy="5758870"/>
              <a:chOff x="478630" y="962605"/>
              <a:chExt cx="4193383" cy="5758870"/>
            </a:xfrm>
          </p:grpSpPr>
          <p:pic>
            <p:nvPicPr>
              <p:cNvPr id="11" name="Picture 4" descr="C:\Users\DELL_ALI\Desktop\3205_0_Web.jpg"/>
              <p:cNvPicPr>
                <a:picLocks noChangeAspect="1" noChangeArrowheads="1"/>
              </p:cNvPicPr>
              <p:nvPr/>
            </p:nvPicPr>
            <p:blipFill>
              <a:blip r:embed="rId2"/>
              <a:srcRect/>
              <a:stretch>
                <a:fillRect/>
              </a:stretch>
            </p:blipFill>
            <p:spPr bwMode="auto">
              <a:xfrm>
                <a:off x="478631" y="4054475"/>
                <a:ext cx="3714749" cy="2667000"/>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478630" y="962605"/>
                <a:ext cx="3714749" cy="3366123"/>
              </a:xfrm>
              <a:prstGeom prst="rect">
                <a:avLst/>
              </a:prstGeom>
              <a:noFill/>
              <a:ln w="9525">
                <a:noFill/>
                <a:miter lim="800000"/>
                <a:headEnd/>
                <a:tailEnd/>
              </a:ln>
              <a:effectLst/>
            </p:spPr>
          </p:pic>
          <p:sp>
            <p:nvSpPr>
              <p:cNvPr id="2" name="Rectangle 1"/>
              <p:cNvSpPr/>
              <p:nvPr/>
            </p:nvSpPr>
            <p:spPr>
              <a:xfrm>
                <a:off x="4193379" y="962605"/>
                <a:ext cx="478634" cy="5744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sp>
          <p:nvSpPr>
            <p:cNvPr id="4" name="Rectangle 3"/>
            <p:cNvSpPr/>
            <p:nvPr/>
          </p:nvSpPr>
          <p:spPr>
            <a:xfrm>
              <a:off x="1903347" y="1420586"/>
              <a:ext cx="1932589" cy="661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imes New Roman" panose="02020603050405020304" pitchFamily="18" charset="0"/>
                  <a:cs typeface="Times New Roman" panose="02020603050405020304" pitchFamily="18" charset="0"/>
                </a:rPr>
                <a:t>Arduino Mega</a:t>
              </a:r>
            </a:p>
          </p:txBody>
        </p:sp>
      </p:grpSp>
      <p:graphicFrame>
        <p:nvGraphicFramePr>
          <p:cNvPr id="20" name="Table 19"/>
          <p:cNvGraphicFramePr>
            <a:graphicFrameLocks noGrp="1"/>
          </p:cNvGraphicFramePr>
          <p:nvPr>
            <p:extLst>
              <p:ext uri="{D42A27DB-BD31-4B8C-83A1-F6EECF244321}">
                <p14:modId xmlns:p14="http://schemas.microsoft.com/office/powerpoint/2010/main" val="2290970819"/>
              </p:ext>
            </p:extLst>
          </p:nvPr>
        </p:nvGraphicFramePr>
        <p:xfrm>
          <a:off x="2563838" y="2482487"/>
          <a:ext cx="2941027" cy="2299918"/>
        </p:xfrm>
        <a:graphic>
          <a:graphicData uri="http://schemas.openxmlformats.org/drawingml/2006/table">
            <a:tbl>
              <a:tblPr firstRow="1" bandRow="1">
                <a:tableStyleId>{C083E6E3-FA7D-4D7B-A595-EF9225AFEA82}</a:tableStyleId>
              </a:tblPr>
              <a:tblGrid>
                <a:gridCol w="1186961"/>
                <a:gridCol w="527539"/>
                <a:gridCol w="614126"/>
                <a:gridCol w="612401"/>
              </a:tblGrid>
              <a:tr h="222885">
                <a:tc>
                  <a:txBody>
                    <a:bodyPr/>
                    <a:lstStyle/>
                    <a:p>
                      <a:pPr algn="l"/>
                      <a:r>
                        <a:rPr lang="en-US" sz="1000" dirty="0" smtClean="0">
                          <a:solidFill>
                            <a:srgbClr val="00BFFF"/>
                          </a:solidFill>
                        </a:rPr>
                        <a:t>Name</a:t>
                      </a:r>
                      <a:endParaRPr lang="en-US" sz="1000" dirty="0">
                        <a:solidFill>
                          <a:srgbClr val="00BFFF"/>
                        </a:solidFill>
                      </a:endParaRPr>
                    </a:p>
                  </a:txBody>
                  <a:tcPr marL="68580" marR="68580" marT="34290" marB="34290"/>
                </a:tc>
                <a:tc>
                  <a:txBody>
                    <a:bodyPr/>
                    <a:lstStyle/>
                    <a:p>
                      <a:pPr algn="l"/>
                      <a:r>
                        <a:rPr lang="en-US" sz="1000" smtClean="0">
                          <a:solidFill>
                            <a:srgbClr val="00BFFF"/>
                          </a:solidFill>
                        </a:rPr>
                        <a:t>Pin</a:t>
                      </a:r>
                      <a:endParaRPr lang="en-US" sz="1000" dirty="0">
                        <a:solidFill>
                          <a:srgbClr val="00BFFF"/>
                        </a:solidFill>
                      </a:endParaRPr>
                    </a:p>
                  </a:txBody>
                  <a:tcPr marL="68580" marR="68580" marT="34290" marB="34290"/>
                </a:tc>
                <a:tc>
                  <a:txBody>
                    <a:bodyPr/>
                    <a:lstStyle/>
                    <a:p>
                      <a:pPr algn="l"/>
                      <a:r>
                        <a:rPr lang="en-US" sz="1000" dirty="0" smtClean="0">
                          <a:solidFill>
                            <a:srgbClr val="00BFFF"/>
                          </a:solidFill>
                        </a:rPr>
                        <a:t>Close</a:t>
                      </a:r>
                      <a:endParaRPr lang="en-US" sz="1000" dirty="0">
                        <a:solidFill>
                          <a:srgbClr val="00BFFF"/>
                        </a:solidFill>
                      </a:endParaRPr>
                    </a:p>
                  </a:txBody>
                  <a:tcPr marL="68580" marR="68580" marT="34290" marB="34290"/>
                </a:tc>
                <a:tc>
                  <a:txBody>
                    <a:bodyPr/>
                    <a:lstStyle/>
                    <a:p>
                      <a:pPr algn="l"/>
                      <a:r>
                        <a:rPr lang="en-US" sz="1000" dirty="0" smtClean="0">
                          <a:solidFill>
                            <a:srgbClr val="00BFFF"/>
                          </a:solidFill>
                        </a:rPr>
                        <a:t>Open</a:t>
                      </a:r>
                      <a:endParaRPr lang="en-US" sz="1000" dirty="0">
                        <a:solidFill>
                          <a:srgbClr val="00BFFF"/>
                        </a:solidFill>
                      </a:endParaRPr>
                    </a:p>
                  </a:txBody>
                  <a:tcPr marL="68580" marR="68580" marT="34290" marB="34290"/>
                </a:tc>
              </a:tr>
              <a:tr h="255703">
                <a:tc>
                  <a:txBody>
                    <a:bodyPr/>
                    <a:lstStyle/>
                    <a:p>
                      <a:pPr algn="l"/>
                      <a:r>
                        <a:rPr lang="en-US" sz="1000" dirty="0" smtClean="0">
                          <a:solidFill>
                            <a:schemeClr val="bg1"/>
                          </a:solidFill>
                        </a:rPr>
                        <a:t>LServo_Tcs230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53</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38</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118</a:t>
                      </a:r>
                      <a:endParaRPr lang="en-US" sz="1000" dirty="0">
                        <a:solidFill>
                          <a:schemeClr val="bg1"/>
                        </a:solidFill>
                      </a:endParaRPr>
                    </a:p>
                  </a:txBody>
                  <a:tcPr marL="68580" marR="68580" marT="34290" marB="34290"/>
                </a:tc>
              </a:tr>
              <a:tr h="255703">
                <a:tc>
                  <a:txBody>
                    <a:bodyPr/>
                    <a:lstStyle/>
                    <a:p>
                      <a:pPr algn="l"/>
                      <a:r>
                        <a:rPr lang="en-US" sz="1000" dirty="0" err="1" smtClean="0">
                          <a:solidFill>
                            <a:schemeClr val="bg1"/>
                          </a:solidFill>
                        </a:rPr>
                        <a:t>LServo_Red</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51</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38</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118</a:t>
                      </a:r>
                      <a:endParaRPr lang="en-US" sz="1000" dirty="0">
                        <a:solidFill>
                          <a:schemeClr val="bg1"/>
                        </a:solidFill>
                      </a:endParaRPr>
                    </a:p>
                  </a:txBody>
                  <a:tcPr marL="68580" marR="68580" marT="34290" marB="34290"/>
                </a:tc>
              </a:tr>
              <a:tr h="255703">
                <a:tc>
                  <a:txBody>
                    <a:bodyPr/>
                    <a:lstStyle/>
                    <a:p>
                      <a:pPr algn="l"/>
                      <a:r>
                        <a:rPr lang="en-US" sz="1000" dirty="0" err="1" smtClean="0">
                          <a:solidFill>
                            <a:schemeClr val="bg1"/>
                          </a:solidFill>
                        </a:rPr>
                        <a:t>LServo_Green</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49</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23</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103</a:t>
                      </a:r>
                      <a:endParaRPr lang="en-US" sz="1000" dirty="0">
                        <a:solidFill>
                          <a:schemeClr val="bg1"/>
                        </a:solidFill>
                      </a:endParaRPr>
                    </a:p>
                  </a:txBody>
                  <a:tcPr marL="68580" marR="68580" marT="34290" marB="34290"/>
                </a:tc>
              </a:tr>
              <a:tr h="255703">
                <a:tc>
                  <a:txBody>
                    <a:bodyPr/>
                    <a:lstStyle/>
                    <a:p>
                      <a:pPr algn="l"/>
                      <a:r>
                        <a:rPr lang="en-US" sz="1000" dirty="0" err="1" smtClean="0">
                          <a:solidFill>
                            <a:schemeClr val="bg1"/>
                          </a:solidFill>
                        </a:rPr>
                        <a:t>LServo_Blue</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47</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37</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117</a:t>
                      </a:r>
                      <a:endParaRPr lang="en-US" sz="1000" dirty="0">
                        <a:solidFill>
                          <a:schemeClr val="bg1"/>
                        </a:solidFill>
                      </a:endParaRPr>
                    </a:p>
                  </a:txBody>
                  <a:tcPr marL="68580" marR="68580" marT="34290" marB="34290"/>
                </a:tc>
              </a:tr>
              <a:tr h="255703">
                <a:tc>
                  <a:txBody>
                    <a:bodyPr/>
                    <a:lstStyle/>
                    <a:p>
                      <a:pPr algn="l"/>
                      <a:r>
                        <a:rPr lang="en-US" sz="1000" dirty="0" err="1" smtClean="0">
                          <a:solidFill>
                            <a:schemeClr val="bg1"/>
                          </a:solidFill>
                        </a:rPr>
                        <a:t>LServo_Purple</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45</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39</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129</a:t>
                      </a:r>
                      <a:endParaRPr lang="en-US" sz="1000" dirty="0">
                        <a:solidFill>
                          <a:schemeClr val="bg1"/>
                        </a:solidFill>
                      </a:endParaRPr>
                    </a:p>
                  </a:txBody>
                  <a:tcPr marL="68580" marR="68580" marT="34290" marB="34290"/>
                </a:tc>
              </a:tr>
              <a:tr h="255703">
                <a:tc>
                  <a:txBody>
                    <a:bodyPr/>
                    <a:lstStyle/>
                    <a:p>
                      <a:pPr algn="l"/>
                      <a:r>
                        <a:rPr lang="en-US" sz="1000" dirty="0" err="1" smtClean="0">
                          <a:solidFill>
                            <a:schemeClr val="bg1"/>
                          </a:solidFill>
                        </a:rPr>
                        <a:t>LServo_Pink</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43</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3</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83</a:t>
                      </a:r>
                      <a:endParaRPr lang="en-US" sz="1000" dirty="0">
                        <a:solidFill>
                          <a:schemeClr val="bg1"/>
                        </a:solidFill>
                      </a:endParaRPr>
                    </a:p>
                  </a:txBody>
                  <a:tcPr marL="68580" marR="68580" marT="34290" marB="34290"/>
                </a:tc>
              </a:tr>
              <a:tr h="255703">
                <a:tc>
                  <a:txBody>
                    <a:bodyPr/>
                    <a:lstStyle/>
                    <a:p>
                      <a:pPr algn="l"/>
                      <a:r>
                        <a:rPr lang="en-US" sz="1000" dirty="0" smtClean="0">
                          <a:solidFill>
                            <a:schemeClr val="bg1"/>
                          </a:solidFill>
                        </a:rPr>
                        <a:t>MServo_Gate1</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52</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138</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60</a:t>
                      </a:r>
                      <a:endParaRPr lang="en-US" sz="1000" dirty="0">
                        <a:solidFill>
                          <a:schemeClr val="bg1"/>
                        </a:solidFill>
                      </a:endParaRPr>
                    </a:p>
                  </a:txBody>
                  <a:tcPr marL="68580" marR="68580" marT="34290" marB="34290"/>
                </a:tc>
              </a:tr>
              <a:tr h="287112">
                <a:tc>
                  <a:txBody>
                    <a:bodyPr/>
                    <a:lstStyle/>
                    <a:p>
                      <a:pPr algn="l"/>
                      <a:r>
                        <a:rPr lang="en-US" sz="1000" dirty="0" smtClean="0">
                          <a:solidFill>
                            <a:schemeClr val="bg1"/>
                          </a:solidFill>
                        </a:rPr>
                        <a:t>MServo_Gate2</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50</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18</a:t>
                      </a:r>
                      <a:endParaRPr lang="en-US" sz="1000" dirty="0">
                        <a:solidFill>
                          <a:schemeClr val="bg1"/>
                        </a:solidFill>
                      </a:endParaRPr>
                    </a:p>
                  </a:txBody>
                  <a:tcPr marL="68580" marR="68580" marT="34290" marB="34290"/>
                </a:tc>
                <a:tc>
                  <a:txBody>
                    <a:bodyPr/>
                    <a:lstStyle/>
                    <a:p>
                      <a:pPr algn="ctr"/>
                      <a:r>
                        <a:rPr lang="en-US" sz="1000" dirty="0" smtClean="0">
                          <a:solidFill>
                            <a:schemeClr val="bg1"/>
                          </a:solidFill>
                        </a:rPr>
                        <a:t>85</a:t>
                      </a:r>
                      <a:endParaRPr lang="en-US" sz="1000" dirty="0">
                        <a:solidFill>
                          <a:schemeClr val="bg1"/>
                        </a:solidFill>
                      </a:endParaRPr>
                    </a:p>
                  </a:txBody>
                  <a:tcPr marL="68580" marR="68580" marT="34290" marB="34290"/>
                </a:tc>
              </a:tr>
            </a:tbl>
          </a:graphicData>
        </a:graphic>
      </p:graphicFrame>
      <p:sp>
        <p:nvSpPr>
          <p:cNvPr id="13" name="Rectangle 12"/>
          <p:cNvSpPr/>
          <p:nvPr/>
        </p:nvSpPr>
        <p:spPr>
          <a:xfrm>
            <a:off x="2988097" y="1927866"/>
            <a:ext cx="2191085"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mbria" panose="02040503050406030204" pitchFamily="18" charset="0"/>
              </a:rPr>
              <a:t>Arduino 1</a:t>
            </a:r>
          </a:p>
        </p:txBody>
      </p:sp>
      <p:sp>
        <p:nvSpPr>
          <p:cNvPr id="14" name="Rectangle 13"/>
          <p:cNvSpPr/>
          <p:nvPr/>
        </p:nvSpPr>
        <p:spPr>
          <a:xfrm>
            <a:off x="6457950" y="1611754"/>
            <a:ext cx="2191085"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Cambria" panose="02040503050406030204" pitchFamily="18" charset="0"/>
              </a:rPr>
              <a:t>Arduino 2</a:t>
            </a:r>
          </a:p>
        </p:txBody>
      </p:sp>
      <p:sp>
        <p:nvSpPr>
          <p:cNvPr id="15" name="Rectangle 14"/>
          <p:cNvSpPr/>
          <p:nvPr/>
        </p:nvSpPr>
        <p:spPr>
          <a:xfrm>
            <a:off x="120316" y="1573667"/>
            <a:ext cx="1352885"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Servo</a:t>
            </a:r>
          </a:p>
        </p:txBody>
      </p:sp>
    </p:spTree>
    <p:extLst>
      <p:ext uri="{BB962C8B-B14F-4D97-AF65-F5344CB8AC3E}">
        <p14:creationId xmlns:p14="http://schemas.microsoft.com/office/powerpoint/2010/main" val="1140097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pPr/>
              <a:t>17</a:t>
            </a:fld>
            <a:endParaRPr lang="en-US"/>
          </a:p>
        </p:txBody>
      </p:sp>
      <p:cxnSp>
        <p:nvCxnSpPr>
          <p:cNvPr id="6" name="Straight Connector 5"/>
          <p:cNvCxnSpPr/>
          <p:nvPr/>
        </p:nvCxnSpPr>
        <p:spPr>
          <a:xfrm>
            <a:off x="0" y="1414464"/>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graphicFrame>
        <p:nvGraphicFramePr>
          <p:cNvPr id="9" name="Table 8"/>
          <p:cNvGraphicFramePr>
            <a:graphicFrameLocks noGrp="1"/>
          </p:cNvGraphicFramePr>
          <p:nvPr>
            <p:extLst>
              <p:ext uri="{D42A27DB-BD31-4B8C-83A1-F6EECF244321}">
                <p14:modId xmlns:p14="http://schemas.microsoft.com/office/powerpoint/2010/main" val="941445684"/>
              </p:ext>
            </p:extLst>
          </p:nvPr>
        </p:nvGraphicFramePr>
        <p:xfrm>
          <a:off x="230106" y="4369370"/>
          <a:ext cx="2993781" cy="1544365"/>
        </p:xfrm>
        <a:graphic>
          <a:graphicData uri="http://schemas.openxmlformats.org/drawingml/2006/table">
            <a:tbl>
              <a:tblPr firstRow="1" bandRow="1">
                <a:tableStyleId>{BDBED569-4797-4DF1-A0F4-6AAB3CD982D8}</a:tableStyleId>
              </a:tblPr>
              <a:tblGrid>
                <a:gridCol w="739886"/>
                <a:gridCol w="736082"/>
                <a:gridCol w="1517813"/>
              </a:tblGrid>
              <a:tr h="297180">
                <a:tc>
                  <a:txBody>
                    <a:bodyPr/>
                    <a:lstStyle/>
                    <a:p>
                      <a:r>
                        <a:rPr lang="en-US" sz="1500" dirty="0" smtClean="0">
                          <a:solidFill>
                            <a:srgbClr val="00BFFF"/>
                          </a:solidFill>
                        </a:rPr>
                        <a:t>Name</a:t>
                      </a:r>
                      <a:endParaRPr lang="en-US" sz="1500" dirty="0">
                        <a:solidFill>
                          <a:srgbClr val="00BFFF"/>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z="1500" dirty="0" smtClean="0">
                          <a:solidFill>
                            <a:srgbClr val="00BFFF"/>
                          </a:solidFill>
                        </a:rPr>
                        <a:t>I/O</a:t>
                      </a:r>
                      <a:endParaRPr lang="en-US" sz="1500" dirty="0">
                        <a:solidFill>
                          <a:srgbClr val="00BFFF"/>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z="1500" dirty="0" smtClean="0">
                          <a:solidFill>
                            <a:srgbClr val="00BFFF"/>
                          </a:solidFill>
                        </a:rPr>
                        <a:t>Description</a:t>
                      </a:r>
                      <a:endParaRPr lang="en-US" sz="1500" dirty="0">
                        <a:solidFill>
                          <a:srgbClr val="00BFFF"/>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276299">
                <a:tc>
                  <a:txBody>
                    <a:bodyPr/>
                    <a:lstStyle/>
                    <a:p>
                      <a:r>
                        <a:rPr lang="en-US" sz="1000" dirty="0" smtClean="0">
                          <a:solidFill>
                            <a:schemeClr val="bg1"/>
                          </a:solidFill>
                        </a:rPr>
                        <a:t>VCC</a:t>
                      </a:r>
                      <a:endParaRPr lang="en-US" sz="1000" dirty="0">
                        <a:solidFill>
                          <a:schemeClr val="bg1"/>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endParaRPr lang="en-US" sz="1000" dirty="0">
                        <a:solidFill>
                          <a:schemeClr val="bg1"/>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z="1000" dirty="0" smtClean="0">
                          <a:solidFill>
                            <a:schemeClr val="bg1"/>
                          </a:solidFill>
                        </a:rPr>
                        <a:t>5V</a:t>
                      </a:r>
                      <a:endParaRPr lang="en-US" sz="1000" dirty="0">
                        <a:solidFill>
                          <a:schemeClr val="bg1"/>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280137">
                <a:tc>
                  <a:txBody>
                    <a:bodyPr/>
                    <a:lstStyle/>
                    <a:p>
                      <a:r>
                        <a:rPr lang="en-US" sz="1000" dirty="0" smtClean="0">
                          <a:solidFill>
                            <a:schemeClr val="bg1"/>
                          </a:solidFill>
                        </a:rPr>
                        <a:t>GND</a:t>
                      </a:r>
                      <a:endParaRPr lang="en-US" sz="1000" dirty="0">
                        <a:solidFill>
                          <a:schemeClr val="bg1"/>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endParaRPr lang="en-US" sz="1000">
                        <a:solidFill>
                          <a:schemeClr val="bg1"/>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z="1000" dirty="0" smtClean="0">
                          <a:solidFill>
                            <a:schemeClr val="bg1"/>
                          </a:solidFill>
                        </a:rPr>
                        <a:t>Power supply ground</a:t>
                      </a:r>
                      <a:endParaRPr lang="en-US" sz="1000" dirty="0">
                        <a:solidFill>
                          <a:schemeClr val="bg1"/>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690749">
                <a:tc>
                  <a:txBody>
                    <a:bodyPr/>
                    <a:lstStyle/>
                    <a:p>
                      <a:r>
                        <a:rPr lang="en-US" sz="1000" dirty="0" smtClean="0">
                          <a:solidFill>
                            <a:schemeClr val="bg1"/>
                          </a:solidFill>
                        </a:rPr>
                        <a:t>OUT</a:t>
                      </a:r>
                      <a:endParaRPr lang="en-US" sz="1000" dirty="0">
                        <a:solidFill>
                          <a:schemeClr val="bg1"/>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z="1000" dirty="0" smtClean="0">
                          <a:solidFill>
                            <a:schemeClr val="bg1"/>
                          </a:solidFill>
                        </a:rPr>
                        <a:t>O</a:t>
                      </a:r>
                      <a:endParaRPr lang="en-US" sz="1000" dirty="0">
                        <a:solidFill>
                          <a:schemeClr val="bg1"/>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z="1000" dirty="0" smtClean="0">
                          <a:solidFill>
                            <a:schemeClr val="bg1"/>
                          </a:solidFill>
                        </a:rPr>
                        <a:t>If no object in front of sensor</a:t>
                      </a:r>
                      <a:r>
                        <a:rPr lang="en-US" sz="1000" baseline="0" dirty="0" smtClean="0">
                          <a:solidFill>
                            <a:schemeClr val="bg1"/>
                          </a:solidFill>
                        </a:rPr>
                        <a:t> ,it returns bit 1, otherwise it returns bit 0</a:t>
                      </a:r>
                      <a:endParaRPr lang="en-US" sz="1000" dirty="0">
                        <a:solidFill>
                          <a:schemeClr val="bg1"/>
                        </a:solidFill>
                      </a:endParaRPr>
                    </a:p>
                  </a:txBody>
                  <a:tcPr marL="68580" marR="68580" marT="34290" marB="34290">
                    <a:lnL w="12700" cap="flat" cmpd="sng" algn="ctr">
                      <a:solidFill>
                        <a:srgbClr val="00BFFF"/>
                      </a:solidFill>
                      <a:prstDash val="solid"/>
                      <a:round/>
                      <a:headEnd type="none" w="med" len="med"/>
                      <a:tailEnd type="none" w="med" len="med"/>
                    </a:lnL>
                    <a:lnR w="12700" cap="flat" cmpd="sng" algn="ctr">
                      <a:solidFill>
                        <a:srgbClr val="00BFFF"/>
                      </a:solidFill>
                      <a:prstDash val="solid"/>
                      <a:round/>
                      <a:headEnd type="none" w="med" len="med"/>
                      <a:tailEnd type="none" w="med" len="med"/>
                    </a:lnR>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bl>
          </a:graphicData>
        </a:graphic>
      </p:graphicFrame>
      <p:pic>
        <p:nvPicPr>
          <p:cNvPr id="2051" name="Picture 3"/>
          <p:cNvPicPr>
            <a:picLocks noChangeAspect="1" noChangeArrowheads="1"/>
          </p:cNvPicPr>
          <p:nvPr/>
        </p:nvPicPr>
        <p:blipFill>
          <a:blip r:embed="rId3"/>
          <a:srcRect/>
          <a:stretch>
            <a:fillRect/>
          </a:stretch>
        </p:blipFill>
        <p:spPr bwMode="auto">
          <a:xfrm>
            <a:off x="284451" y="2140726"/>
            <a:ext cx="1442546" cy="1706150"/>
          </a:xfrm>
          <a:prstGeom prst="rect">
            <a:avLst/>
          </a:prstGeom>
          <a:noFill/>
          <a:ln w="9525">
            <a:noFill/>
            <a:miter lim="800000"/>
            <a:headEnd/>
            <a:tailEnd/>
          </a:ln>
          <a:effectLst/>
        </p:spPr>
      </p:pic>
      <p:grpSp>
        <p:nvGrpSpPr>
          <p:cNvPr id="2" name="Group 1"/>
          <p:cNvGrpSpPr/>
          <p:nvPr/>
        </p:nvGrpSpPr>
        <p:grpSpPr>
          <a:xfrm>
            <a:off x="3504010" y="2256137"/>
            <a:ext cx="2294168" cy="1704279"/>
            <a:chOff x="6560820" y="1485900"/>
            <a:chExt cx="3058890" cy="2272372"/>
          </a:xfrm>
        </p:grpSpPr>
        <p:sp>
          <p:nvSpPr>
            <p:cNvPr id="31" name="TextBox 30"/>
            <p:cNvSpPr txBox="1"/>
            <p:nvPr/>
          </p:nvSpPr>
          <p:spPr>
            <a:xfrm>
              <a:off x="7594041" y="2594677"/>
              <a:ext cx="363776" cy="400109"/>
            </a:xfrm>
            <a:prstGeom prst="rect">
              <a:avLst/>
            </a:prstGeom>
            <a:noFill/>
          </p:spPr>
          <p:txBody>
            <a:bodyPr wrap="none" rtlCol="0">
              <a:spAutoFit/>
            </a:bodyPr>
            <a:lstStyle/>
            <a:p>
              <a:r>
                <a:rPr lang="en-US" sz="1350" b="1">
                  <a:solidFill>
                    <a:schemeClr val="bg1"/>
                  </a:solidFill>
                </a:rPr>
                <a:t>1</a:t>
              </a:r>
              <a:endParaRPr lang="en-US" sz="1350" b="1" dirty="0">
                <a:solidFill>
                  <a:schemeClr val="bg1"/>
                </a:solidFill>
              </a:endParaRPr>
            </a:p>
          </p:txBody>
        </p:sp>
        <p:grpSp>
          <p:nvGrpSpPr>
            <p:cNvPr id="35" name="Group 34"/>
            <p:cNvGrpSpPr/>
            <p:nvPr/>
          </p:nvGrpSpPr>
          <p:grpSpPr>
            <a:xfrm>
              <a:off x="6560820" y="1485900"/>
              <a:ext cx="3058890" cy="2272372"/>
              <a:chOff x="6880860" y="2560320"/>
              <a:chExt cx="3058890" cy="2272372"/>
            </a:xfrm>
          </p:grpSpPr>
          <p:sp>
            <p:nvSpPr>
              <p:cNvPr id="28" name="Rectangle 27"/>
              <p:cNvSpPr/>
              <p:nvPr/>
            </p:nvSpPr>
            <p:spPr>
              <a:xfrm>
                <a:off x="6880860" y="2560320"/>
                <a:ext cx="2183130" cy="1097280"/>
              </a:xfrm>
              <a:prstGeom prst="rect">
                <a:avLst/>
              </a:prstGeom>
              <a:solidFill>
                <a:srgbClr val="0070C0"/>
              </a:solid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700" b="1" dirty="0" err="1">
                    <a:solidFill>
                      <a:schemeClr val="bg1"/>
                    </a:solidFill>
                    <a:latin typeface="Cambria" panose="02040503050406030204" pitchFamily="18" charset="0"/>
                  </a:rPr>
                  <a:t>Adruino</a:t>
                </a:r>
                <a:endParaRPr lang="en-US" sz="2700" b="1" dirty="0">
                  <a:solidFill>
                    <a:schemeClr val="bg1"/>
                  </a:solidFill>
                  <a:latin typeface="Cambria" panose="02040503050406030204" pitchFamily="18" charset="0"/>
                </a:endParaRPr>
              </a:p>
            </p:txBody>
          </p:sp>
          <p:grpSp>
            <p:nvGrpSpPr>
              <p:cNvPr id="34" name="Group 33"/>
              <p:cNvGrpSpPr/>
              <p:nvPr/>
            </p:nvGrpSpPr>
            <p:grpSpPr>
              <a:xfrm>
                <a:off x="7175524" y="3708596"/>
                <a:ext cx="2764226" cy="1124096"/>
                <a:chOff x="7175524" y="3708596"/>
                <a:chExt cx="2764226" cy="1124096"/>
              </a:xfrm>
            </p:grpSpPr>
            <p:grpSp>
              <p:nvGrpSpPr>
                <p:cNvPr id="10" name="Group 9"/>
                <p:cNvGrpSpPr/>
                <p:nvPr/>
              </p:nvGrpSpPr>
              <p:grpSpPr>
                <a:xfrm>
                  <a:off x="7175524" y="3907781"/>
                  <a:ext cx="2764226" cy="924911"/>
                  <a:chOff x="4834753" y="4855779"/>
                  <a:chExt cx="2764226" cy="924911"/>
                </a:xfrm>
              </p:grpSpPr>
              <p:sp>
                <p:nvSpPr>
                  <p:cNvPr id="11" name="Rectangle 10"/>
                  <p:cNvSpPr/>
                  <p:nvPr/>
                </p:nvSpPr>
                <p:spPr>
                  <a:xfrm>
                    <a:off x="4887307" y="4855779"/>
                    <a:ext cx="630621"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rgbClr val="00BFFF"/>
                        </a:solidFill>
                        <a:latin typeface="Cambria" pitchFamily="18" charset="0"/>
                      </a:rPr>
                      <a:t>Out</a:t>
                    </a:r>
                  </a:p>
                </p:txBody>
              </p:sp>
              <p:grpSp>
                <p:nvGrpSpPr>
                  <p:cNvPr id="12" name="Group 11"/>
                  <p:cNvGrpSpPr/>
                  <p:nvPr/>
                </p:nvGrpSpPr>
                <p:grpSpPr>
                  <a:xfrm>
                    <a:off x="4834753" y="5013432"/>
                    <a:ext cx="2764226" cy="767258"/>
                    <a:chOff x="4834753" y="5013432"/>
                    <a:chExt cx="2764226" cy="767258"/>
                  </a:xfrm>
                </p:grpSpPr>
                <p:grpSp>
                  <p:nvGrpSpPr>
                    <p:cNvPr id="13" name="Group 12"/>
                    <p:cNvGrpSpPr/>
                    <p:nvPr/>
                  </p:nvGrpSpPr>
                  <p:grpSpPr>
                    <a:xfrm>
                      <a:off x="4834753" y="5013432"/>
                      <a:ext cx="2764226" cy="683173"/>
                      <a:chOff x="4834753" y="5013432"/>
                      <a:chExt cx="2764226" cy="683173"/>
                    </a:xfrm>
                  </p:grpSpPr>
                  <p:grpSp>
                    <p:nvGrpSpPr>
                      <p:cNvPr id="15" name="Group 14"/>
                      <p:cNvGrpSpPr/>
                      <p:nvPr/>
                    </p:nvGrpSpPr>
                    <p:grpSpPr>
                      <a:xfrm>
                        <a:off x="5507420" y="5013432"/>
                        <a:ext cx="2091559" cy="683173"/>
                        <a:chOff x="5360276" y="5023943"/>
                        <a:chExt cx="2091559" cy="683173"/>
                      </a:xfrm>
                    </p:grpSpPr>
                    <p:grpSp>
                      <p:nvGrpSpPr>
                        <p:cNvPr id="17" name="Group 16"/>
                        <p:cNvGrpSpPr/>
                        <p:nvPr/>
                      </p:nvGrpSpPr>
                      <p:grpSpPr>
                        <a:xfrm>
                          <a:off x="5360276" y="5129049"/>
                          <a:ext cx="725214" cy="464043"/>
                          <a:chOff x="5360276" y="5139559"/>
                          <a:chExt cx="725214" cy="464043"/>
                        </a:xfrm>
                      </p:grpSpPr>
                      <p:cxnSp>
                        <p:nvCxnSpPr>
                          <p:cNvPr id="22" name="Straight Connector 21"/>
                          <p:cNvCxnSpPr/>
                          <p:nvPr/>
                        </p:nvCxnSpPr>
                        <p:spPr>
                          <a:xfrm>
                            <a:off x="5360276" y="5139559"/>
                            <a:ext cx="725214" cy="1588"/>
                          </a:xfrm>
                          <a:prstGeom prst="line">
                            <a:avLst/>
                          </a:prstGeom>
                          <a:ln w="38100">
                            <a:solidFill>
                              <a:srgbClr val="00BFFF"/>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360276" y="5370786"/>
                            <a:ext cx="725214" cy="1588"/>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360276" y="5602014"/>
                            <a:ext cx="725214" cy="158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18" name="Group 17"/>
                        <p:cNvGrpSpPr/>
                        <p:nvPr/>
                      </p:nvGrpSpPr>
                      <p:grpSpPr>
                        <a:xfrm>
                          <a:off x="5738649" y="5023943"/>
                          <a:ext cx="1713186" cy="683173"/>
                          <a:chOff x="5959366" y="5023944"/>
                          <a:chExt cx="1713186" cy="683173"/>
                        </a:xfrm>
                      </p:grpSpPr>
                      <p:sp>
                        <p:nvSpPr>
                          <p:cNvPr id="19" name="Rectangle 18"/>
                          <p:cNvSpPr/>
                          <p:nvPr/>
                        </p:nvSpPr>
                        <p:spPr>
                          <a:xfrm>
                            <a:off x="5959366" y="5023944"/>
                            <a:ext cx="1345324" cy="683173"/>
                          </a:xfrm>
                          <a:prstGeom prst="rect">
                            <a:avLst/>
                          </a:prstGeom>
                          <a:solidFill>
                            <a:schemeClr val="bg1">
                              <a:lumMod val="7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0" name="Flowchart: Delay 19"/>
                          <p:cNvSpPr/>
                          <p:nvPr/>
                        </p:nvSpPr>
                        <p:spPr>
                          <a:xfrm>
                            <a:off x="7210097" y="5055476"/>
                            <a:ext cx="462455" cy="262759"/>
                          </a:xfrm>
                          <a:prstGeom prst="flowChartDela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1" name="Flowchart: Delay 20"/>
                          <p:cNvSpPr/>
                          <p:nvPr/>
                        </p:nvSpPr>
                        <p:spPr>
                          <a:xfrm>
                            <a:off x="7210096" y="5402317"/>
                            <a:ext cx="462455" cy="262759"/>
                          </a:xfrm>
                          <a:prstGeom prst="flowChartDelay">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 name="Rectangle 15"/>
                      <p:cNvSpPr/>
                      <p:nvPr/>
                    </p:nvSpPr>
                    <p:spPr>
                      <a:xfrm>
                        <a:off x="4834753" y="5097519"/>
                        <a:ext cx="798787"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err="1">
                            <a:solidFill>
                              <a:schemeClr val="bg1"/>
                            </a:solidFill>
                            <a:latin typeface="Cambria" pitchFamily="18" charset="0"/>
                          </a:rPr>
                          <a:t>Gnd</a:t>
                        </a:r>
                        <a:endParaRPr lang="en-US" sz="1350" b="1" dirty="0">
                          <a:solidFill>
                            <a:schemeClr val="bg1"/>
                          </a:solidFill>
                          <a:latin typeface="Cambria" pitchFamily="18" charset="0"/>
                        </a:endParaRPr>
                      </a:p>
                    </p:txBody>
                  </p:sp>
                </p:grpSp>
                <p:sp>
                  <p:nvSpPr>
                    <p:cNvPr id="14" name="Rectangle 13"/>
                    <p:cNvSpPr/>
                    <p:nvPr/>
                  </p:nvSpPr>
                  <p:spPr>
                    <a:xfrm>
                      <a:off x="4876796" y="5391808"/>
                      <a:ext cx="630621" cy="38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err="1">
                          <a:solidFill>
                            <a:srgbClr val="FF0000"/>
                          </a:solidFill>
                          <a:latin typeface="Cambria" pitchFamily="18" charset="0"/>
                        </a:rPr>
                        <a:t>Vcc</a:t>
                      </a:r>
                      <a:endParaRPr lang="en-US" sz="1350" b="1" dirty="0">
                        <a:solidFill>
                          <a:srgbClr val="FF0000"/>
                        </a:solidFill>
                        <a:latin typeface="Cambria" pitchFamily="18" charset="0"/>
                      </a:endParaRPr>
                    </a:p>
                  </p:txBody>
                </p:sp>
              </p:grpSp>
            </p:grpSp>
            <p:cxnSp>
              <p:nvCxnSpPr>
                <p:cNvPr id="33" name="Straight Arrow Connector 32"/>
                <p:cNvCxnSpPr/>
                <p:nvPr/>
              </p:nvCxnSpPr>
              <p:spPr>
                <a:xfrm rot="16200000" flipV="1">
                  <a:off x="7606665" y="3942911"/>
                  <a:ext cx="480060" cy="11430"/>
                </a:xfrm>
                <a:prstGeom prst="straightConnector1">
                  <a:avLst/>
                </a:prstGeom>
                <a:ln w="38100">
                  <a:solidFill>
                    <a:srgbClr val="00BFFF"/>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4" name="Group 3"/>
          <p:cNvGrpSpPr/>
          <p:nvPr/>
        </p:nvGrpSpPr>
        <p:grpSpPr>
          <a:xfrm>
            <a:off x="3563889" y="4652072"/>
            <a:ext cx="3568473" cy="1704279"/>
            <a:chOff x="6546306" y="4149478"/>
            <a:chExt cx="4757964" cy="2272372"/>
          </a:xfrm>
        </p:grpSpPr>
        <p:sp>
          <p:nvSpPr>
            <p:cNvPr id="56" name="TextBox 55"/>
            <p:cNvSpPr txBox="1"/>
            <p:nvPr/>
          </p:nvSpPr>
          <p:spPr>
            <a:xfrm>
              <a:off x="7604103" y="5274753"/>
              <a:ext cx="363776" cy="400109"/>
            </a:xfrm>
            <a:prstGeom prst="rect">
              <a:avLst/>
            </a:prstGeom>
            <a:noFill/>
          </p:spPr>
          <p:txBody>
            <a:bodyPr wrap="none" rtlCol="0">
              <a:spAutoFit/>
            </a:bodyPr>
            <a:lstStyle/>
            <a:p>
              <a:r>
                <a:rPr lang="en-US" sz="1350" b="1">
                  <a:solidFill>
                    <a:schemeClr val="bg1"/>
                  </a:solidFill>
                </a:rPr>
                <a:t>0</a:t>
              </a:r>
              <a:endParaRPr lang="en-US" sz="1350" b="1" dirty="0">
                <a:solidFill>
                  <a:schemeClr val="bg1"/>
                </a:solidFill>
              </a:endParaRPr>
            </a:p>
          </p:txBody>
        </p:sp>
        <p:grpSp>
          <p:nvGrpSpPr>
            <p:cNvPr id="3" name="Group 2"/>
            <p:cNvGrpSpPr/>
            <p:nvPr/>
          </p:nvGrpSpPr>
          <p:grpSpPr>
            <a:xfrm>
              <a:off x="6546306" y="4149478"/>
              <a:ext cx="4757964" cy="2272372"/>
              <a:chOff x="6546306" y="4149478"/>
              <a:chExt cx="4757964" cy="2272372"/>
            </a:xfrm>
          </p:grpSpPr>
          <p:grpSp>
            <p:nvGrpSpPr>
              <p:cNvPr id="36" name="Group 35"/>
              <p:cNvGrpSpPr/>
              <p:nvPr/>
            </p:nvGrpSpPr>
            <p:grpSpPr>
              <a:xfrm>
                <a:off x="6546306" y="4149478"/>
                <a:ext cx="4757964" cy="2272372"/>
                <a:chOff x="6866346" y="2560320"/>
                <a:chExt cx="4757964" cy="2272372"/>
              </a:xfrm>
            </p:grpSpPr>
            <p:sp>
              <p:nvSpPr>
                <p:cNvPr id="37" name="Rectangle 36"/>
                <p:cNvSpPr/>
                <p:nvPr/>
              </p:nvSpPr>
              <p:spPr>
                <a:xfrm>
                  <a:off x="6866346" y="2560320"/>
                  <a:ext cx="2183130" cy="1097280"/>
                </a:xfrm>
                <a:prstGeom prst="rect">
                  <a:avLst/>
                </a:prstGeom>
                <a:solidFill>
                  <a:srgbClr val="0070C0"/>
                </a:solidFill>
                <a:ln>
                  <a:solidFill>
                    <a:srgbClr val="00B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700" b="1" dirty="0" err="1">
                      <a:solidFill>
                        <a:schemeClr val="bg1"/>
                      </a:solidFill>
                      <a:latin typeface="Cambria" panose="02040503050406030204" pitchFamily="18" charset="0"/>
                    </a:rPr>
                    <a:t>Adruino</a:t>
                  </a:r>
                  <a:endParaRPr lang="en-US" sz="2700" b="1" dirty="0">
                    <a:solidFill>
                      <a:schemeClr val="bg1"/>
                    </a:solidFill>
                    <a:latin typeface="Cambria" panose="02040503050406030204" pitchFamily="18" charset="0"/>
                  </a:endParaRPr>
                </a:p>
              </p:txBody>
            </p:sp>
            <p:sp>
              <p:nvSpPr>
                <p:cNvPr id="38" name="Rectangle 37"/>
                <p:cNvSpPr/>
                <p:nvPr/>
              </p:nvSpPr>
              <p:spPr>
                <a:xfrm>
                  <a:off x="10709910" y="3909060"/>
                  <a:ext cx="914400" cy="914400"/>
                </a:xfrm>
                <a:prstGeom prst="rect">
                  <a:avLst/>
                </a:prstGeom>
                <a:solidFill>
                  <a:srgbClr val="0070C0"/>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Cambria" panose="02040503050406030204" pitchFamily="18" charset="0"/>
                    </a:rPr>
                    <a:t>Object</a:t>
                  </a:r>
                </a:p>
              </p:txBody>
            </p:sp>
            <p:grpSp>
              <p:nvGrpSpPr>
                <p:cNvPr id="39" name="Group 33"/>
                <p:cNvGrpSpPr/>
                <p:nvPr/>
              </p:nvGrpSpPr>
              <p:grpSpPr>
                <a:xfrm>
                  <a:off x="7175524" y="3694974"/>
                  <a:ext cx="2764226" cy="1137718"/>
                  <a:chOff x="7175524" y="3694974"/>
                  <a:chExt cx="2764226" cy="1137718"/>
                </a:xfrm>
              </p:grpSpPr>
              <p:grpSp>
                <p:nvGrpSpPr>
                  <p:cNvPr id="40" name="Group 9"/>
                  <p:cNvGrpSpPr/>
                  <p:nvPr/>
                </p:nvGrpSpPr>
                <p:grpSpPr>
                  <a:xfrm>
                    <a:off x="7175524" y="3907781"/>
                    <a:ext cx="2764226" cy="924911"/>
                    <a:chOff x="4834753" y="4855779"/>
                    <a:chExt cx="2764226" cy="924911"/>
                  </a:xfrm>
                </p:grpSpPr>
                <p:sp>
                  <p:nvSpPr>
                    <p:cNvPr id="42" name="Rectangle 41"/>
                    <p:cNvSpPr/>
                    <p:nvPr/>
                  </p:nvSpPr>
                  <p:spPr>
                    <a:xfrm>
                      <a:off x="4887307" y="4855779"/>
                      <a:ext cx="630621"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rgbClr val="00BFFF"/>
                          </a:solidFill>
                          <a:latin typeface="Cambria" pitchFamily="18" charset="0"/>
                        </a:rPr>
                        <a:t>Out</a:t>
                      </a:r>
                    </a:p>
                  </p:txBody>
                </p:sp>
                <p:grpSp>
                  <p:nvGrpSpPr>
                    <p:cNvPr id="43" name="Group 11"/>
                    <p:cNvGrpSpPr/>
                    <p:nvPr/>
                  </p:nvGrpSpPr>
                  <p:grpSpPr>
                    <a:xfrm>
                      <a:off x="4834753" y="5013432"/>
                      <a:ext cx="2764226" cy="767258"/>
                      <a:chOff x="4834753" y="5013432"/>
                      <a:chExt cx="2764226" cy="767258"/>
                    </a:xfrm>
                  </p:grpSpPr>
                  <p:grpSp>
                    <p:nvGrpSpPr>
                      <p:cNvPr id="44" name="Group 12"/>
                      <p:cNvGrpSpPr/>
                      <p:nvPr/>
                    </p:nvGrpSpPr>
                    <p:grpSpPr>
                      <a:xfrm>
                        <a:off x="4834753" y="5013432"/>
                        <a:ext cx="2764226" cy="683173"/>
                        <a:chOff x="4834753" y="5013432"/>
                        <a:chExt cx="2764226" cy="683173"/>
                      </a:xfrm>
                    </p:grpSpPr>
                    <p:grpSp>
                      <p:nvGrpSpPr>
                        <p:cNvPr id="46" name="Group 14"/>
                        <p:cNvGrpSpPr/>
                        <p:nvPr/>
                      </p:nvGrpSpPr>
                      <p:grpSpPr>
                        <a:xfrm>
                          <a:off x="5507420" y="5013432"/>
                          <a:ext cx="2091559" cy="683173"/>
                          <a:chOff x="5360276" y="5023943"/>
                          <a:chExt cx="2091559" cy="683173"/>
                        </a:xfrm>
                      </p:grpSpPr>
                      <p:grpSp>
                        <p:nvGrpSpPr>
                          <p:cNvPr id="48" name="Group 16"/>
                          <p:cNvGrpSpPr/>
                          <p:nvPr/>
                        </p:nvGrpSpPr>
                        <p:grpSpPr>
                          <a:xfrm>
                            <a:off x="5360276" y="5129049"/>
                            <a:ext cx="725214" cy="464043"/>
                            <a:chOff x="5360276" y="5139559"/>
                            <a:chExt cx="725214" cy="464043"/>
                          </a:xfrm>
                        </p:grpSpPr>
                        <p:cxnSp>
                          <p:nvCxnSpPr>
                            <p:cNvPr id="53" name="Straight Connector 52"/>
                            <p:cNvCxnSpPr/>
                            <p:nvPr/>
                          </p:nvCxnSpPr>
                          <p:spPr>
                            <a:xfrm>
                              <a:off x="5360276" y="5139559"/>
                              <a:ext cx="725214" cy="1588"/>
                            </a:xfrm>
                            <a:prstGeom prst="line">
                              <a:avLst/>
                            </a:prstGeom>
                            <a:ln w="38100">
                              <a:solidFill>
                                <a:srgbClr val="00BFFF"/>
                              </a:solidFill>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5360276" y="5370786"/>
                              <a:ext cx="725214" cy="1588"/>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360276" y="5602014"/>
                              <a:ext cx="725214" cy="158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49" name="Group 17"/>
                          <p:cNvGrpSpPr/>
                          <p:nvPr/>
                        </p:nvGrpSpPr>
                        <p:grpSpPr>
                          <a:xfrm>
                            <a:off x="5738649" y="5023943"/>
                            <a:ext cx="1713186" cy="683173"/>
                            <a:chOff x="5959366" y="5023944"/>
                            <a:chExt cx="1713186" cy="683173"/>
                          </a:xfrm>
                        </p:grpSpPr>
                        <p:sp>
                          <p:nvSpPr>
                            <p:cNvPr id="50" name="Rectangle 49"/>
                            <p:cNvSpPr/>
                            <p:nvPr/>
                          </p:nvSpPr>
                          <p:spPr>
                            <a:xfrm>
                              <a:off x="5959366" y="5023944"/>
                              <a:ext cx="1345324" cy="683173"/>
                            </a:xfrm>
                            <a:prstGeom prst="rect">
                              <a:avLst/>
                            </a:prstGeom>
                            <a:solidFill>
                              <a:schemeClr val="bg1">
                                <a:lumMod val="7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51" name="Flowchart: Delay 50"/>
                            <p:cNvSpPr/>
                            <p:nvPr/>
                          </p:nvSpPr>
                          <p:spPr>
                            <a:xfrm>
                              <a:off x="7210097" y="5055476"/>
                              <a:ext cx="462455" cy="262759"/>
                            </a:xfrm>
                            <a:prstGeom prst="flowChartDela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52" name="Flowchart: Delay 51"/>
                            <p:cNvSpPr/>
                            <p:nvPr/>
                          </p:nvSpPr>
                          <p:spPr>
                            <a:xfrm>
                              <a:off x="7210096" y="5402317"/>
                              <a:ext cx="462455" cy="262759"/>
                            </a:xfrm>
                            <a:prstGeom prst="flowChartDelay">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47" name="Rectangle 46"/>
                        <p:cNvSpPr/>
                        <p:nvPr/>
                      </p:nvSpPr>
                      <p:spPr>
                        <a:xfrm>
                          <a:off x="4834753" y="5097519"/>
                          <a:ext cx="798787" cy="49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err="1">
                              <a:solidFill>
                                <a:schemeClr val="bg1"/>
                              </a:solidFill>
                              <a:latin typeface="Cambria" pitchFamily="18" charset="0"/>
                            </a:rPr>
                            <a:t>Gnd</a:t>
                          </a:r>
                          <a:endParaRPr lang="en-US" sz="1350" b="1" dirty="0">
                            <a:solidFill>
                              <a:schemeClr val="bg1"/>
                            </a:solidFill>
                            <a:latin typeface="Cambria" pitchFamily="18" charset="0"/>
                          </a:endParaRPr>
                        </a:p>
                      </p:txBody>
                    </p:sp>
                  </p:grpSp>
                  <p:sp>
                    <p:nvSpPr>
                      <p:cNvPr id="45" name="Rectangle 44"/>
                      <p:cNvSpPr/>
                      <p:nvPr/>
                    </p:nvSpPr>
                    <p:spPr>
                      <a:xfrm>
                        <a:off x="4876796" y="5391808"/>
                        <a:ext cx="630621" cy="388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err="1">
                            <a:solidFill>
                              <a:srgbClr val="FF0000"/>
                            </a:solidFill>
                            <a:latin typeface="Cambria" pitchFamily="18" charset="0"/>
                          </a:rPr>
                          <a:t>Vcc</a:t>
                        </a:r>
                        <a:endParaRPr lang="en-US" sz="1350" b="1" dirty="0">
                          <a:solidFill>
                            <a:srgbClr val="FF0000"/>
                          </a:solidFill>
                          <a:latin typeface="Cambria" pitchFamily="18" charset="0"/>
                        </a:endParaRPr>
                      </a:p>
                    </p:txBody>
                  </p:sp>
                </p:grpSp>
              </p:grpSp>
              <p:cxnSp>
                <p:nvCxnSpPr>
                  <p:cNvPr id="41" name="Straight Arrow Connector 40"/>
                  <p:cNvCxnSpPr/>
                  <p:nvPr/>
                </p:nvCxnSpPr>
                <p:spPr>
                  <a:xfrm rot="16200000" flipV="1">
                    <a:off x="7606665" y="3929289"/>
                    <a:ext cx="480060" cy="11430"/>
                  </a:xfrm>
                  <a:prstGeom prst="straightConnector1">
                    <a:avLst/>
                  </a:prstGeom>
                  <a:ln w="38100">
                    <a:solidFill>
                      <a:srgbClr val="00BFFF"/>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58" name="Straight Arrow Connector 57"/>
              <p:cNvCxnSpPr/>
              <p:nvPr/>
            </p:nvCxnSpPr>
            <p:spPr>
              <a:xfrm>
                <a:off x="9806940" y="5966460"/>
                <a:ext cx="422910" cy="102870"/>
              </a:xfrm>
              <a:prstGeom prst="straightConnector1">
                <a:avLst/>
              </a:prstGeom>
              <a:ln w="28575">
                <a:prstDash val="sysDash"/>
                <a:tailEnd type="arrow"/>
              </a:ln>
            </p:spPr>
            <p:style>
              <a:lnRef idx="3">
                <a:schemeClr val="accent2"/>
              </a:lnRef>
              <a:fillRef idx="0">
                <a:schemeClr val="accent2"/>
              </a:fillRef>
              <a:effectRef idx="2">
                <a:schemeClr val="accent2"/>
              </a:effectRef>
              <a:fontRef idx="minor">
                <a:schemeClr val="tx1"/>
              </a:fontRef>
            </p:style>
          </p:cxnSp>
          <p:cxnSp>
            <p:nvCxnSpPr>
              <p:cNvPr id="60" name="Straight Arrow Connector 59"/>
              <p:cNvCxnSpPr/>
              <p:nvPr/>
            </p:nvCxnSpPr>
            <p:spPr>
              <a:xfrm rot="10800000" flipV="1">
                <a:off x="9749790" y="6160770"/>
                <a:ext cx="480060" cy="114298"/>
              </a:xfrm>
              <a:prstGeom prst="straightConnector1">
                <a:avLst/>
              </a:prstGeom>
              <a:ln w="28575">
                <a:prstDash val="sysDash"/>
                <a:tailEnd type="arrow"/>
              </a:ln>
            </p:spPr>
            <p:style>
              <a:lnRef idx="3">
                <a:schemeClr val="accent2"/>
              </a:lnRef>
              <a:fillRef idx="0">
                <a:schemeClr val="accent2"/>
              </a:fillRef>
              <a:effectRef idx="2">
                <a:schemeClr val="accent2"/>
              </a:effectRef>
              <a:fontRef idx="minor">
                <a:schemeClr val="tx1"/>
              </a:fontRef>
            </p:style>
          </p:cxnSp>
        </p:grpSp>
      </p:grpSp>
      <p:graphicFrame>
        <p:nvGraphicFramePr>
          <p:cNvPr id="67" name="Table 66"/>
          <p:cNvGraphicFramePr>
            <a:graphicFrameLocks noGrp="1"/>
          </p:cNvGraphicFramePr>
          <p:nvPr>
            <p:extLst>
              <p:ext uri="{D42A27DB-BD31-4B8C-83A1-F6EECF244321}">
                <p14:modId xmlns:p14="http://schemas.microsoft.com/office/powerpoint/2010/main" val="864345241"/>
              </p:ext>
            </p:extLst>
          </p:nvPr>
        </p:nvGraphicFramePr>
        <p:xfrm>
          <a:off x="6115818" y="1770637"/>
          <a:ext cx="2813948" cy="2854604"/>
        </p:xfrm>
        <a:graphic>
          <a:graphicData uri="http://schemas.openxmlformats.org/drawingml/2006/table">
            <a:tbl>
              <a:tblPr firstRow="1" bandRow="1">
                <a:tableStyleId>{2D5ABB26-0587-4C30-8999-92F81FD0307C}</a:tableStyleId>
              </a:tblPr>
              <a:tblGrid>
                <a:gridCol w="1536017"/>
                <a:gridCol w="1277931"/>
              </a:tblGrid>
              <a:tr h="297180">
                <a:tc>
                  <a:txBody>
                    <a:bodyPr/>
                    <a:lstStyle/>
                    <a:p>
                      <a:r>
                        <a:rPr lang="en-US" sz="1500" b="1" dirty="0" smtClean="0">
                          <a:solidFill>
                            <a:srgbClr val="00BFFF"/>
                          </a:solidFill>
                        </a:rPr>
                        <a:t>Name</a:t>
                      </a:r>
                      <a:endParaRPr lang="en-US" sz="1500" b="1" dirty="0">
                        <a:solidFill>
                          <a:srgbClr val="00BFFF"/>
                        </a:solidFill>
                      </a:endParaRPr>
                    </a:p>
                  </a:txBody>
                  <a:tcPr marL="68580" marR="68580" marT="34290" marB="34290">
                    <a:lnB w="12700" cap="flat" cmpd="sng" algn="ctr">
                      <a:solidFill>
                        <a:srgbClr val="00BFFF"/>
                      </a:solidFill>
                      <a:prstDash val="solid"/>
                      <a:round/>
                      <a:headEnd type="none" w="med" len="med"/>
                      <a:tailEnd type="none" w="med" len="med"/>
                    </a:lnB>
                  </a:tcPr>
                </a:tc>
                <a:tc>
                  <a:txBody>
                    <a:bodyPr/>
                    <a:lstStyle/>
                    <a:p>
                      <a:r>
                        <a:rPr lang="en-US" sz="1500" b="1" smtClean="0">
                          <a:solidFill>
                            <a:srgbClr val="00BFFF"/>
                          </a:solidFill>
                        </a:rPr>
                        <a:t>Gate</a:t>
                      </a:r>
                      <a:endParaRPr lang="en-US" sz="1500" b="1" dirty="0">
                        <a:solidFill>
                          <a:srgbClr val="00BFFF"/>
                        </a:solidFill>
                      </a:endParaRPr>
                    </a:p>
                  </a:txBody>
                  <a:tcPr marL="68580" marR="68580" marT="34290" marB="34290">
                    <a:lnB w="12700" cap="flat" cmpd="sng" algn="ctr">
                      <a:solidFill>
                        <a:srgbClr val="00BFFF"/>
                      </a:solidFill>
                      <a:prstDash val="solid"/>
                      <a:round/>
                      <a:headEnd type="none" w="med" len="med"/>
                      <a:tailEnd type="none" w="med" len="med"/>
                    </a:lnB>
                  </a:tcPr>
                </a:tc>
              </a:tr>
              <a:tr h="262572">
                <a:tc>
                  <a:txBody>
                    <a:bodyPr/>
                    <a:lstStyle/>
                    <a:p>
                      <a:r>
                        <a:rPr lang="en-US" sz="1000" dirty="0" err="1" smtClean="0">
                          <a:solidFill>
                            <a:schemeClr val="bg1"/>
                          </a:solidFill>
                        </a:rPr>
                        <a:t>IP_Gate</a:t>
                      </a:r>
                      <a:endParaRPr lang="en-US" sz="1000" dirty="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r>
                        <a:rPr lang="en-US" sz="1000" smtClean="0">
                          <a:solidFill>
                            <a:schemeClr val="bg1"/>
                          </a:solidFill>
                        </a:rPr>
                        <a:t>48 (Arduino</a:t>
                      </a:r>
                      <a:r>
                        <a:rPr lang="en-US" sz="1000" baseline="0" smtClean="0">
                          <a:solidFill>
                            <a:schemeClr val="bg1"/>
                          </a:solidFill>
                        </a:rPr>
                        <a:t> 1)</a:t>
                      </a:r>
                      <a:endParaRPr lang="en-US" sz="1000" dirty="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27836">
                <a:tc>
                  <a:txBody>
                    <a:bodyPr/>
                    <a:lstStyle/>
                    <a:p>
                      <a:r>
                        <a:rPr lang="en-US" sz="1000" dirty="0" smtClean="0">
                          <a:solidFill>
                            <a:schemeClr val="bg1"/>
                          </a:solidFill>
                        </a:rPr>
                        <a:t>IP_TCS230</a:t>
                      </a:r>
                      <a:endParaRPr lang="en-US" sz="1000" dirty="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schemeClr val="bg1"/>
                          </a:solidFill>
                        </a:rPr>
                        <a:t>46 (Arduino</a:t>
                      </a:r>
                      <a:r>
                        <a:rPr lang="en-US" sz="1000" baseline="0" smtClean="0">
                          <a:solidFill>
                            <a:schemeClr val="bg1"/>
                          </a:solidFill>
                        </a:rPr>
                        <a:t> 1)</a:t>
                      </a:r>
                      <a:endParaRPr lang="en-US" sz="1000" smtClean="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27836">
                <a:tc>
                  <a:txBody>
                    <a:bodyPr/>
                    <a:lstStyle/>
                    <a:p>
                      <a:r>
                        <a:rPr lang="en-US" sz="1000" dirty="0" err="1" smtClean="0">
                          <a:solidFill>
                            <a:schemeClr val="bg1"/>
                          </a:solidFill>
                        </a:rPr>
                        <a:t>IP_Red</a:t>
                      </a:r>
                      <a:endParaRPr lang="en-US" sz="1000" dirty="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schemeClr val="bg1"/>
                          </a:solidFill>
                        </a:rPr>
                        <a:t>40 (Arduino</a:t>
                      </a:r>
                      <a:r>
                        <a:rPr lang="en-US" sz="1000" baseline="0" smtClean="0">
                          <a:solidFill>
                            <a:schemeClr val="bg1"/>
                          </a:solidFill>
                        </a:rPr>
                        <a:t> 1)</a:t>
                      </a:r>
                      <a:endParaRPr lang="en-US" sz="1000" smtClean="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27836">
                <a:tc>
                  <a:txBody>
                    <a:bodyPr/>
                    <a:lstStyle/>
                    <a:p>
                      <a:r>
                        <a:rPr lang="en-US" sz="1000" dirty="0" err="1" smtClean="0">
                          <a:solidFill>
                            <a:schemeClr val="bg1"/>
                          </a:solidFill>
                        </a:rPr>
                        <a:t>IP_Green</a:t>
                      </a:r>
                      <a:endParaRPr lang="en-US" sz="1000" dirty="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schemeClr val="bg1"/>
                          </a:solidFill>
                        </a:rPr>
                        <a:t>38 (Arduino</a:t>
                      </a:r>
                      <a:r>
                        <a:rPr lang="en-US" sz="1000" baseline="0" smtClean="0">
                          <a:solidFill>
                            <a:schemeClr val="bg1"/>
                          </a:solidFill>
                        </a:rPr>
                        <a:t> 1)</a:t>
                      </a:r>
                      <a:endParaRPr lang="en-US" sz="1000" smtClean="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27836">
                <a:tc>
                  <a:txBody>
                    <a:bodyPr/>
                    <a:lstStyle/>
                    <a:p>
                      <a:r>
                        <a:rPr lang="en-US" sz="1000" dirty="0" err="1" smtClean="0">
                          <a:solidFill>
                            <a:schemeClr val="bg1"/>
                          </a:solidFill>
                        </a:rPr>
                        <a:t>IP_Blue</a:t>
                      </a:r>
                      <a:endParaRPr lang="en-US" sz="1000" dirty="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schemeClr val="bg1"/>
                          </a:solidFill>
                        </a:rPr>
                        <a:t>36(Arduino</a:t>
                      </a:r>
                      <a:r>
                        <a:rPr lang="en-US" sz="1000" baseline="0" smtClean="0">
                          <a:solidFill>
                            <a:schemeClr val="bg1"/>
                          </a:solidFill>
                        </a:rPr>
                        <a:t> 1)</a:t>
                      </a:r>
                      <a:endParaRPr lang="en-US" sz="1000" smtClean="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27836">
                <a:tc>
                  <a:txBody>
                    <a:bodyPr/>
                    <a:lstStyle/>
                    <a:p>
                      <a:r>
                        <a:rPr lang="en-US" sz="1000" dirty="0" err="1" smtClean="0">
                          <a:solidFill>
                            <a:schemeClr val="bg1"/>
                          </a:solidFill>
                        </a:rPr>
                        <a:t>IP_Purple</a:t>
                      </a:r>
                      <a:endParaRPr lang="en-US" sz="1000" dirty="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schemeClr val="bg1"/>
                          </a:solidFill>
                        </a:rPr>
                        <a:t>34 (Arduino</a:t>
                      </a:r>
                      <a:r>
                        <a:rPr lang="en-US" sz="1000" baseline="0" smtClean="0">
                          <a:solidFill>
                            <a:schemeClr val="bg1"/>
                          </a:solidFill>
                        </a:rPr>
                        <a:t> 1)</a:t>
                      </a:r>
                      <a:endParaRPr lang="en-US" sz="1000" smtClean="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27836">
                <a:tc>
                  <a:txBody>
                    <a:bodyPr/>
                    <a:lstStyle/>
                    <a:p>
                      <a:r>
                        <a:rPr lang="en-US" sz="1000" dirty="0" err="1" smtClean="0">
                          <a:solidFill>
                            <a:schemeClr val="bg1"/>
                          </a:solidFill>
                        </a:rPr>
                        <a:t>IP_Pink</a:t>
                      </a:r>
                      <a:endParaRPr lang="en-US" sz="1000" dirty="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schemeClr val="bg1"/>
                          </a:solidFill>
                        </a:rPr>
                        <a:t>32 (Arduino</a:t>
                      </a:r>
                      <a:r>
                        <a:rPr lang="en-US" sz="1000" baseline="0" smtClean="0">
                          <a:solidFill>
                            <a:schemeClr val="bg1"/>
                          </a:solidFill>
                        </a:rPr>
                        <a:t> 1)</a:t>
                      </a:r>
                      <a:endParaRPr lang="en-US" sz="1000" smtClean="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327836">
                <a:tc>
                  <a:txBody>
                    <a:bodyPr/>
                    <a:lstStyle/>
                    <a:p>
                      <a:r>
                        <a:rPr lang="en-US" sz="1000" dirty="0" err="1" smtClean="0">
                          <a:solidFill>
                            <a:schemeClr val="bg1"/>
                          </a:solidFill>
                        </a:rPr>
                        <a:t>IP_Check</a:t>
                      </a:r>
                      <a:endParaRPr lang="en-US" sz="1000" dirty="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schemeClr val="bg1"/>
                          </a:solidFill>
                        </a:rPr>
                        <a:t>10 (Arduino</a:t>
                      </a:r>
                      <a:r>
                        <a:rPr lang="en-US" sz="1000" baseline="0" smtClean="0">
                          <a:solidFill>
                            <a:schemeClr val="bg1"/>
                          </a:solidFill>
                        </a:rPr>
                        <a:t> 2)</a:t>
                      </a:r>
                      <a:endParaRPr lang="en-US" sz="1000" smtClean="0">
                        <a:solidFill>
                          <a:schemeClr val="bg1"/>
                        </a:solidFill>
                      </a:endParaRPr>
                    </a:p>
                  </a:txBody>
                  <a:tcPr marL="68580" marR="68580" marT="34290" marB="34290">
                    <a:lnT w="12700" cap="flat" cmpd="sng" algn="ctr">
                      <a:solidFill>
                        <a:srgbClr val="00BFFF"/>
                      </a:solidFill>
                      <a:prstDash val="solid"/>
                      <a:round/>
                      <a:headEnd type="none" w="med" len="med"/>
                      <a:tailEnd type="none" w="med" len="med"/>
                    </a:lnT>
                  </a:tcPr>
                </a:tc>
              </a:tr>
            </a:tbl>
          </a:graphicData>
        </a:graphic>
      </p:graphicFrame>
      <p:sp>
        <p:nvSpPr>
          <p:cNvPr id="57" name="Rectangle 56"/>
          <p:cNvSpPr/>
          <p:nvPr/>
        </p:nvSpPr>
        <p:spPr>
          <a:xfrm>
            <a:off x="120315" y="1573667"/>
            <a:ext cx="1660324"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IR Sensor</a:t>
            </a:r>
          </a:p>
        </p:txBody>
      </p:sp>
    </p:spTree>
    <p:extLst>
      <p:ext uri="{BB962C8B-B14F-4D97-AF65-F5344CB8AC3E}">
        <p14:creationId xmlns:p14="http://schemas.microsoft.com/office/powerpoint/2010/main" val="37915526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18</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3" name="Rectangle 2"/>
          <p:cNvSpPr/>
          <p:nvPr/>
        </p:nvSpPr>
        <p:spPr>
          <a:xfrm>
            <a:off x="7118746" y="1543056"/>
            <a:ext cx="2025254" cy="55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700" b="1">
                <a:solidFill>
                  <a:schemeClr val="bg1"/>
                </a:solidFill>
                <a:latin typeface="Cambria" panose="02040503050406030204" pitchFamily="18" charset="0"/>
              </a:rPr>
              <a:t>Hardware</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flipH="1">
            <a:off x="6662791" y="2383349"/>
            <a:ext cx="2048922" cy="2048922"/>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3561"/>
          <a:stretch/>
        </p:blipFill>
        <p:spPr>
          <a:xfrm>
            <a:off x="3637722" y="2323165"/>
            <a:ext cx="2701166" cy="3438269"/>
          </a:xfrm>
          <a:prstGeom prst="rect">
            <a:avLst/>
          </a:prstGeom>
        </p:spPr>
      </p:pic>
      <p:sp>
        <p:nvSpPr>
          <p:cNvPr id="10" name="Rectangle 9"/>
          <p:cNvSpPr/>
          <p:nvPr/>
        </p:nvSpPr>
        <p:spPr>
          <a:xfrm>
            <a:off x="120316" y="1573667"/>
            <a:ext cx="2370221"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Conveyor belt</a:t>
            </a:r>
          </a:p>
        </p:txBody>
      </p:sp>
      <p:cxnSp>
        <p:nvCxnSpPr>
          <p:cNvPr id="4" name="Straight Connector 3"/>
          <p:cNvCxnSpPr/>
          <p:nvPr/>
        </p:nvCxnSpPr>
        <p:spPr>
          <a:xfrm flipV="1">
            <a:off x="4303355" y="2057404"/>
            <a:ext cx="0" cy="10477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285666" y="2076454"/>
            <a:ext cx="2695139"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6969919" y="2076454"/>
            <a:ext cx="1" cy="83581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591451" y="2238813"/>
            <a:ext cx="0" cy="8659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586393" y="2262192"/>
            <a:ext cx="21457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710389" y="2262193"/>
            <a:ext cx="0" cy="114231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66896" y="2323166"/>
            <a:ext cx="1913782" cy="3301347"/>
          </a:xfrm>
          <a:prstGeom prst="rect">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err="1">
                <a:solidFill>
                  <a:schemeClr val="bg1"/>
                </a:solidFill>
                <a:latin typeface="Cambria" panose="02040503050406030204" pitchFamily="18" charset="0"/>
              </a:rPr>
              <a:t>Arduino</a:t>
            </a:r>
            <a:r>
              <a:rPr lang="en-US" sz="2700" b="1" dirty="0">
                <a:solidFill>
                  <a:schemeClr val="bg1"/>
                </a:solidFill>
                <a:latin typeface="Cambria" panose="02040503050406030204" pitchFamily="18" charset="0"/>
              </a:rPr>
              <a:t> Mega</a:t>
            </a:r>
          </a:p>
          <a:p>
            <a:pPr algn="ctr"/>
            <a:endParaRPr lang="en-US" sz="2700" b="1" dirty="0">
              <a:solidFill>
                <a:schemeClr val="bg1"/>
              </a:solidFill>
              <a:latin typeface="Cambria" panose="02040503050406030204" pitchFamily="18" charset="0"/>
            </a:endParaRPr>
          </a:p>
          <a:p>
            <a:pPr algn="ctr"/>
            <a:endParaRPr lang="en-US" sz="2700" b="1" dirty="0">
              <a:solidFill>
                <a:schemeClr val="bg1"/>
              </a:solidFill>
              <a:latin typeface="Cambria" panose="02040503050406030204" pitchFamily="18" charset="0"/>
            </a:endParaRPr>
          </a:p>
          <a:p>
            <a:pPr algn="ctr"/>
            <a:endParaRPr lang="vi-VN" sz="2700" b="1" dirty="0">
              <a:solidFill>
                <a:schemeClr val="bg1"/>
              </a:solidFill>
              <a:latin typeface="Cambria" panose="02040503050406030204" pitchFamily="18" charset="0"/>
            </a:endParaRPr>
          </a:p>
        </p:txBody>
      </p:sp>
      <p:grpSp>
        <p:nvGrpSpPr>
          <p:cNvPr id="47" name="Group 46"/>
          <p:cNvGrpSpPr/>
          <p:nvPr/>
        </p:nvGrpSpPr>
        <p:grpSpPr>
          <a:xfrm>
            <a:off x="2903265" y="2788785"/>
            <a:ext cx="863666" cy="761375"/>
            <a:chOff x="3871019" y="2575380"/>
            <a:chExt cx="1151555" cy="1015166"/>
          </a:xfrm>
        </p:grpSpPr>
        <p:cxnSp>
          <p:nvCxnSpPr>
            <p:cNvPr id="33" name="Straight Connector 32"/>
            <p:cNvCxnSpPr/>
            <p:nvPr/>
          </p:nvCxnSpPr>
          <p:spPr>
            <a:xfrm flipH="1">
              <a:off x="4147930" y="3551583"/>
              <a:ext cx="87464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70776" y="2999009"/>
              <a:ext cx="3658" cy="591537"/>
            </a:xfrm>
            <a:prstGeom prst="line">
              <a:avLst/>
            </a:prstGeom>
            <a:ln w="762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71019" y="2575380"/>
              <a:ext cx="727123" cy="400109"/>
            </a:xfrm>
            <a:prstGeom prst="rect">
              <a:avLst/>
            </a:prstGeom>
            <a:noFill/>
            <a:ln>
              <a:noFill/>
            </a:ln>
          </p:spPr>
          <p:txBody>
            <a:bodyPr wrap="none" rtlCol="0">
              <a:spAutoFit/>
            </a:bodyPr>
            <a:lstStyle/>
            <a:p>
              <a:r>
                <a:rPr lang="en-US" sz="1350" dirty="0">
                  <a:solidFill>
                    <a:srgbClr val="FF0000"/>
                  </a:solidFill>
                </a:rPr>
                <a:t>+12V</a:t>
              </a:r>
              <a:endParaRPr lang="vi-VN" sz="1350" dirty="0">
                <a:solidFill>
                  <a:srgbClr val="FF0000"/>
                </a:solidFill>
              </a:endParaRPr>
            </a:p>
          </p:txBody>
        </p:sp>
      </p:grpSp>
      <p:grpSp>
        <p:nvGrpSpPr>
          <p:cNvPr id="46" name="Group 45"/>
          <p:cNvGrpSpPr/>
          <p:nvPr/>
        </p:nvGrpSpPr>
        <p:grpSpPr>
          <a:xfrm>
            <a:off x="3014778" y="3777811"/>
            <a:ext cx="752153" cy="354669"/>
            <a:chOff x="4019704" y="3894081"/>
            <a:chExt cx="1002870" cy="472892"/>
          </a:xfrm>
        </p:grpSpPr>
        <p:cxnSp>
          <p:nvCxnSpPr>
            <p:cNvPr id="40" name="Straight Connector 39"/>
            <p:cNvCxnSpPr/>
            <p:nvPr/>
          </p:nvCxnSpPr>
          <p:spPr>
            <a:xfrm flipH="1">
              <a:off x="4147930" y="3902766"/>
              <a:ext cx="874644"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4017838" y="4062688"/>
              <a:ext cx="337214"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H="1">
              <a:off x="4019704" y="4215088"/>
              <a:ext cx="337214"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H="1">
              <a:off x="4071288" y="4287976"/>
              <a:ext cx="23032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H="1">
              <a:off x="4123309" y="4366973"/>
              <a:ext cx="130012"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1709378" y="4117953"/>
            <a:ext cx="2137065" cy="323165"/>
            <a:chOff x="2279171" y="4347612"/>
            <a:chExt cx="2849420" cy="430887"/>
          </a:xfrm>
        </p:grpSpPr>
        <p:cxnSp>
          <p:nvCxnSpPr>
            <p:cNvPr id="31" name="Straight Connector 30"/>
            <p:cNvCxnSpPr/>
            <p:nvPr/>
          </p:nvCxnSpPr>
          <p:spPr>
            <a:xfrm flipH="1">
              <a:off x="2760985" y="4539716"/>
              <a:ext cx="2367606"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48" name="TextBox 47"/>
            <p:cNvSpPr txBox="1"/>
            <p:nvPr/>
          </p:nvSpPr>
          <p:spPr>
            <a:xfrm>
              <a:off x="2279171" y="4347896"/>
              <a:ext cx="690307" cy="369332"/>
            </a:xfrm>
            <a:prstGeom prst="rect">
              <a:avLst/>
            </a:prstGeom>
            <a:noFill/>
          </p:spPr>
          <p:txBody>
            <a:bodyPr wrap="square" rtlCol="0">
              <a:spAutoFit/>
            </a:bodyPr>
            <a:lstStyle/>
            <a:p>
              <a:r>
                <a:rPr lang="en-US" sz="1200" dirty="0">
                  <a:solidFill>
                    <a:srgbClr val="F5B20B"/>
                  </a:solidFill>
                </a:rPr>
                <a:t>~ 13</a:t>
              </a:r>
              <a:endParaRPr lang="vi-VN" sz="1200" dirty="0">
                <a:solidFill>
                  <a:srgbClr val="F5B20B"/>
                </a:solidFill>
              </a:endParaRPr>
            </a:p>
          </p:txBody>
        </p:sp>
        <p:sp>
          <p:nvSpPr>
            <p:cNvPr id="51" name="TextBox 50"/>
            <p:cNvSpPr txBox="1"/>
            <p:nvPr/>
          </p:nvSpPr>
          <p:spPr>
            <a:xfrm>
              <a:off x="3327686" y="4347612"/>
              <a:ext cx="697200" cy="430887"/>
            </a:xfrm>
            <a:prstGeom prst="rect">
              <a:avLst/>
            </a:prstGeom>
            <a:noFill/>
          </p:spPr>
          <p:txBody>
            <a:bodyPr wrap="none" rtlCol="0">
              <a:spAutoFit/>
            </a:bodyPr>
            <a:lstStyle/>
            <a:p>
              <a:r>
                <a:rPr lang="en-US" sz="1500" b="1" dirty="0">
                  <a:solidFill>
                    <a:schemeClr val="bg1"/>
                  </a:solidFill>
                </a:rPr>
                <a:t>ENA</a:t>
              </a:r>
              <a:endParaRPr lang="vi-VN" sz="1500" b="1" dirty="0">
                <a:solidFill>
                  <a:schemeClr val="bg1"/>
                </a:solidFill>
              </a:endParaRPr>
            </a:p>
          </p:txBody>
        </p:sp>
      </p:grpSp>
      <p:grpSp>
        <p:nvGrpSpPr>
          <p:cNvPr id="57" name="Group 56"/>
          <p:cNvGrpSpPr/>
          <p:nvPr/>
        </p:nvGrpSpPr>
        <p:grpSpPr>
          <a:xfrm>
            <a:off x="1813739" y="4272237"/>
            <a:ext cx="2042643" cy="327980"/>
            <a:chOff x="2418319" y="4553304"/>
            <a:chExt cx="2723524" cy="437306"/>
          </a:xfrm>
        </p:grpSpPr>
        <p:cxnSp>
          <p:nvCxnSpPr>
            <p:cNvPr id="30" name="Straight Connector 29"/>
            <p:cNvCxnSpPr/>
            <p:nvPr/>
          </p:nvCxnSpPr>
          <p:spPr>
            <a:xfrm flipH="1">
              <a:off x="2774237" y="4751751"/>
              <a:ext cx="2367606"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49" name="TextBox 48"/>
            <p:cNvSpPr txBox="1"/>
            <p:nvPr/>
          </p:nvSpPr>
          <p:spPr>
            <a:xfrm>
              <a:off x="2418319" y="4553304"/>
              <a:ext cx="475187" cy="369332"/>
            </a:xfrm>
            <a:prstGeom prst="rect">
              <a:avLst/>
            </a:prstGeom>
            <a:noFill/>
          </p:spPr>
          <p:txBody>
            <a:bodyPr wrap="square" rtlCol="0">
              <a:spAutoFit/>
            </a:bodyPr>
            <a:lstStyle/>
            <a:p>
              <a:r>
                <a:rPr lang="en-US" sz="1200" dirty="0">
                  <a:solidFill>
                    <a:srgbClr val="F5B20B"/>
                  </a:solidFill>
                </a:rPr>
                <a:t>12</a:t>
              </a:r>
              <a:endParaRPr lang="vi-VN" sz="1200" dirty="0">
                <a:solidFill>
                  <a:srgbClr val="F5B20B"/>
                </a:solidFill>
              </a:endParaRPr>
            </a:p>
          </p:txBody>
        </p:sp>
        <p:sp>
          <p:nvSpPr>
            <p:cNvPr id="52" name="TextBox 51"/>
            <p:cNvSpPr txBox="1"/>
            <p:nvPr/>
          </p:nvSpPr>
          <p:spPr>
            <a:xfrm>
              <a:off x="3357883" y="4559723"/>
              <a:ext cx="613843" cy="430887"/>
            </a:xfrm>
            <a:prstGeom prst="rect">
              <a:avLst/>
            </a:prstGeom>
            <a:noFill/>
          </p:spPr>
          <p:txBody>
            <a:bodyPr wrap="none" rtlCol="0">
              <a:spAutoFit/>
            </a:bodyPr>
            <a:lstStyle/>
            <a:p>
              <a:r>
                <a:rPr lang="en-US" sz="1500" b="1" dirty="0">
                  <a:solidFill>
                    <a:schemeClr val="bg1"/>
                  </a:solidFill>
                </a:rPr>
                <a:t>IN1</a:t>
              </a:r>
              <a:endParaRPr lang="vi-VN" sz="1500" b="1" dirty="0">
                <a:solidFill>
                  <a:schemeClr val="bg1"/>
                </a:solidFill>
              </a:endParaRPr>
            </a:p>
          </p:txBody>
        </p:sp>
      </p:grpSp>
      <p:grpSp>
        <p:nvGrpSpPr>
          <p:cNvPr id="58" name="Group 57"/>
          <p:cNvGrpSpPr/>
          <p:nvPr/>
        </p:nvGrpSpPr>
        <p:grpSpPr>
          <a:xfrm>
            <a:off x="1818710" y="4412481"/>
            <a:ext cx="2037672" cy="323165"/>
            <a:chOff x="2424947" y="4740305"/>
            <a:chExt cx="2716896" cy="430886"/>
          </a:xfrm>
        </p:grpSpPr>
        <p:cxnSp>
          <p:nvCxnSpPr>
            <p:cNvPr id="29" name="Straight Connector 28"/>
            <p:cNvCxnSpPr/>
            <p:nvPr/>
          </p:nvCxnSpPr>
          <p:spPr>
            <a:xfrm flipH="1">
              <a:off x="2774237" y="4943907"/>
              <a:ext cx="2367606"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50" name="TextBox 49"/>
            <p:cNvSpPr txBox="1"/>
            <p:nvPr/>
          </p:nvSpPr>
          <p:spPr>
            <a:xfrm>
              <a:off x="2424947" y="4745460"/>
              <a:ext cx="475187" cy="369332"/>
            </a:xfrm>
            <a:prstGeom prst="rect">
              <a:avLst/>
            </a:prstGeom>
            <a:noFill/>
          </p:spPr>
          <p:txBody>
            <a:bodyPr wrap="square" rtlCol="0">
              <a:spAutoFit/>
            </a:bodyPr>
            <a:lstStyle/>
            <a:p>
              <a:r>
                <a:rPr lang="en-US" sz="1200" dirty="0">
                  <a:solidFill>
                    <a:srgbClr val="F5B20B"/>
                  </a:solidFill>
                </a:rPr>
                <a:t>11</a:t>
              </a:r>
              <a:endParaRPr lang="vi-VN" sz="1200" dirty="0">
                <a:solidFill>
                  <a:srgbClr val="F5B20B"/>
                </a:solidFill>
              </a:endParaRPr>
            </a:p>
          </p:txBody>
        </p:sp>
        <p:sp>
          <p:nvSpPr>
            <p:cNvPr id="53" name="TextBox 52"/>
            <p:cNvSpPr txBox="1"/>
            <p:nvPr/>
          </p:nvSpPr>
          <p:spPr>
            <a:xfrm>
              <a:off x="3357882" y="4740305"/>
              <a:ext cx="613843" cy="430886"/>
            </a:xfrm>
            <a:prstGeom prst="rect">
              <a:avLst/>
            </a:prstGeom>
            <a:noFill/>
          </p:spPr>
          <p:txBody>
            <a:bodyPr wrap="none" rtlCol="0">
              <a:spAutoFit/>
            </a:bodyPr>
            <a:lstStyle/>
            <a:p>
              <a:r>
                <a:rPr lang="en-US" sz="1500" b="1" dirty="0">
                  <a:solidFill>
                    <a:schemeClr val="bg1"/>
                  </a:solidFill>
                </a:rPr>
                <a:t>IN2</a:t>
              </a:r>
              <a:endParaRPr lang="vi-VN" sz="1500" b="1" dirty="0">
                <a:solidFill>
                  <a:schemeClr val="bg1"/>
                </a:solidFill>
              </a:endParaRPr>
            </a:p>
          </p:txBody>
        </p:sp>
      </p:grpSp>
      <p:sp>
        <p:nvSpPr>
          <p:cNvPr id="2" name="TextBox 1"/>
          <p:cNvSpPr txBox="1"/>
          <p:nvPr/>
        </p:nvSpPr>
        <p:spPr>
          <a:xfrm>
            <a:off x="288531" y="4103915"/>
            <a:ext cx="1543692" cy="300082"/>
          </a:xfrm>
          <a:prstGeom prst="rect">
            <a:avLst/>
          </a:prstGeom>
          <a:noFill/>
        </p:spPr>
        <p:txBody>
          <a:bodyPr wrap="none" rtlCol="0">
            <a:spAutoFit/>
          </a:bodyPr>
          <a:lstStyle/>
          <a:p>
            <a:r>
              <a:rPr lang="vi-VN" sz="1350" dirty="0">
                <a:solidFill>
                  <a:schemeClr val="bg1"/>
                </a:solidFill>
                <a:latin typeface="+mj-lt"/>
              </a:rPr>
              <a:t>an</a:t>
            </a:r>
            <a:r>
              <a:rPr lang="en-US" sz="1350" dirty="0" err="1">
                <a:solidFill>
                  <a:schemeClr val="bg1"/>
                </a:solidFill>
                <a:latin typeface="+mj-lt"/>
              </a:rPr>
              <a:t>alogWrite</a:t>
            </a:r>
            <a:r>
              <a:rPr lang="en-US" sz="1350" dirty="0">
                <a:solidFill>
                  <a:schemeClr val="bg1"/>
                </a:solidFill>
                <a:latin typeface="+mj-lt"/>
              </a:rPr>
              <a:t>(speed)</a:t>
            </a:r>
            <a:endParaRPr lang="vi-VN" sz="1350" dirty="0">
              <a:solidFill>
                <a:schemeClr val="bg1"/>
              </a:solidFill>
              <a:latin typeface="+mj-lt"/>
            </a:endParaRPr>
          </a:p>
        </p:txBody>
      </p:sp>
      <p:sp>
        <p:nvSpPr>
          <p:cNvPr id="11" name="TextBox 10"/>
          <p:cNvSpPr txBox="1"/>
          <p:nvPr/>
        </p:nvSpPr>
        <p:spPr>
          <a:xfrm>
            <a:off x="1679219" y="4247845"/>
            <a:ext cx="272832" cy="300082"/>
          </a:xfrm>
          <a:prstGeom prst="rect">
            <a:avLst/>
          </a:prstGeom>
          <a:noFill/>
        </p:spPr>
        <p:txBody>
          <a:bodyPr wrap="none" rtlCol="0">
            <a:spAutoFit/>
          </a:bodyPr>
          <a:lstStyle/>
          <a:p>
            <a:r>
              <a:rPr lang="en-US" sz="1350" dirty="0">
                <a:solidFill>
                  <a:schemeClr val="bg1"/>
                </a:solidFill>
              </a:rPr>
              <a:t>0</a:t>
            </a:r>
            <a:endParaRPr lang="vi-VN" sz="1350" dirty="0">
              <a:solidFill>
                <a:schemeClr val="bg1"/>
              </a:solidFill>
            </a:endParaRPr>
          </a:p>
        </p:txBody>
      </p:sp>
      <p:sp>
        <p:nvSpPr>
          <p:cNvPr id="59" name="TextBox 58"/>
          <p:cNvSpPr txBox="1"/>
          <p:nvPr/>
        </p:nvSpPr>
        <p:spPr>
          <a:xfrm>
            <a:off x="1679219" y="4386586"/>
            <a:ext cx="272832" cy="300082"/>
          </a:xfrm>
          <a:prstGeom prst="rect">
            <a:avLst/>
          </a:prstGeom>
          <a:noFill/>
        </p:spPr>
        <p:txBody>
          <a:bodyPr wrap="none" rtlCol="0">
            <a:spAutoFit/>
          </a:bodyPr>
          <a:lstStyle/>
          <a:p>
            <a:r>
              <a:rPr lang="en-US" sz="1350" dirty="0">
                <a:solidFill>
                  <a:schemeClr val="bg1"/>
                </a:solidFill>
              </a:rPr>
              <a:t>1</a:t>
            </a:r>
            <a:endParaRPr lang="vi-VN" sz="1350" dirty="0">
              <a:solidFill>
                <a:schemeClr val="bg1"/>
              </a:solidFill>
            </a:endParaRPr>
          </a:p>
        </p:txBody>
      </p:sp>
      <p:sp>
        <p:nvSpPr>
          <p:cNvPr id="60" name="TextBox 59"/>
          <p:cNvSpPr txBox="1"/>
          <p:nvPr/>
        </p:nvSpPr>
        <p:spPr>
          <a:xfrm>
            <a:off x="1679162" y="4245009"/>
            <a:ext cx="272832" cy="300082"/>
          </a:xfrm>
          <a:prstGeom prst="rect">
            <a:avLst/>
          </a:prstGeom>
          <a:noFill/>
        </p:spPr>
        <p:txBody>
          <a:bodyPr wrap="none" rtlCol="0">
            <a:spAutoFit/>
          </a:bodyPr>
          <a:lstStyle/>
          <a:p>
            <a:r>
              <a:rPr lang="en-US" sz="1350" dirty="0">
                <a:solidFill>
                  <a:schemeClr val="bg1"/>
                </a:solidFill>
              </a:rPr>
              <a:t>1</a:t>
            </a:r>
            <a:endParaRPr lang="vi-VN" sz="1350" dirty="0">
              <a:solidFill>
                <a:schemeClr val="bg1"/>
              </a:solidFill>
            </a:endParaRPr>
          </a:p>
        </p:txBody>
      </p:sp>
      <p:sp>
        <p:nvSpPr>
          <p:cNvPr id="61" name="TextBox 60"/>
          <p:cNvSpPr txBox="1"/>
          <p:nvPr/>
        </p:nvSpPr>
        <p:spPr>
          <a:xfrm>
            <a:off x="1679162" y="4383751"/>
            <a:ext cx="272832" cy="300082"/>
          </a:xfrm>
          <a:prstGeom prst="rect">
            <a:avLst/>
          </a:prstGeom>
          <a:noFill/>
        </p:spPr>
        <p:txBody>
          <a:bodyPr wrap="none" rtlCol="0">
            <a:spAutoFit/>
          </a:bodyPr>
          <a:lstStyle/>
          <a:p>
            <a:r>
              <a:rPr lang="en-US" sz="1350" dirty="0">
                <a:solidFill>
                  <a:schemeClr val="bg1"/>
                </a:solidFill>
              </a:rPr>
              <a:t>0</a:t>
            </a:r>
            <a:endParaRPr lang="vi-VN" sz="1350" dirty="0">
              <a:solidFill>
                <a:schemeClr val="bg1"/>
              </a:solidFill>
            </a:endParaRPr>
          </a:p>
        </p:txBody>
      </p:sp>
      <p:pic>
        <p:nvPicPr>
          <p:cNvPr id="1028" name="Picture 4" descr="http://www.clker.com/cliparts/5/t/n/f/d/T/white-gear-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2800" y="4670261"/>
            <a:ext cx="1166054" cy="1122144"/>
          </a:xfrm>
          <a:prstGeom prst="rect">
            <a:avLst/>
          </a:prstGeom>
          <a:noFill/>
          <a:extLst>
            <a:ext uri="{909E8E84-426E-40DD-AFC4-6F175D3DCCD1}">
              <a14:hiddenFill xmlns:a14="http://schemas.microsoft.com/office/drawing/2010/main">
                <a:solidFill>
                  <a:srgbClr val="FFFFFF"/>
                </a:solidFill>
              </a14:hiddenFill>
            </a:ext>
          </a:extLst>
        </p:spPr>
      </p:pic>
      <p:sp>
        <p:nvSpPr>
          <p:cNvPr id="12" name="Curved Left Arrow 11"/>
          <p:cNvSpPr/>
          <p:nvPr/>
        </p:nvSpPr>
        <p:spPr>
          <a:xfrm>
            <a:off x="8278105" y="4734407"/>
            <a:ext cx="474490" cy="1054432"/>
          </a:xfrm>
          <a:prstGeom prst="curved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solidFill>
                <a:schemeClr val="tx1"/>
              </a:solidFill>
              <a:latin typeface="Times New Roman" panose="02020603050405020304" pitchFamily="18" charset="0"/>
              <a:cs typeface="Times New Roman" panose="02020603050405020304" pitchFamily="18" charset="0"/>
            </a:endParaRPr>
          </a:p>
        </p:txBody>
      </p:sp>
      <p:sp>
        <p:nvSpPr>
          <p:cNvPr id="54" name="Curved Left Arrow 53"/>
          <p:cNvSpPr/>
          <p:nvPr/>
        </p:nvSpPr>
        <p:spPr>
          <a:xfrm flipH="1">
            <a:off x="6644257" y="4758216"/>
            <a:ext cx="474490" cy="1054432"/>
          </a:xfrm>
          <a:prstGeom prst="curved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4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par>
                          <p:cTn id="41" fill="hold">
                            <p:stCondLst>
                              <p:cond delay="3500"/>
                            </p:stCondLst>
                            <p:childTnLst>
                              <p:par>
                                <p:cTn id="42" presetID="2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500"/>
                                        <p:tgtEl>
                                          <p:spTgt spid="19"/>
                                        </p:tgtEl>
                                      </p:cBhvr>
                                    </p:animEffect>
                                  </p:childTnLst>
                                </p:cTn>
                              </p:par>
                            </p:childTnLst>
                          </p:cTn>
                        </p:par>
                        <p:par>
                          <p:cTn id="53" fill="hold">
                            <p:stCondLst>
                              <p:cond delay="5000"/>
                            </p:stCondLst>
                            <p:childTnLst>
                              <p:par>
                                <p:cTn id="54" presetID="22" presetClass="entr" presetSubtype="4"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500"/>
                                        <p:tgtEl>
                                          <p:spTgt spid="47"/>
                                        </p:tgtEl>
                                      </p:cBhvr>
                                    </p:animEffect>
                                  </p:childTnLst>
                                </p:cTn>
                              </p:par>
                            </p:childTnLst>
                          </p:cTn>
                        </p:par>
                        <p:par>
                          <p:cTn id="57" fill="hold">
                            <p:stCondLst>
                              <p:cond delay="5500"/>
                            </p:stCondLst>
                            <p:childTnLst>
                              <p:par>
                                <p:cTn id="58" presetID="22" presetClass="entr" presetSubtype="1" fill="hold"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up)">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8"/>
                                        </p:tgtEl>
                                        <p:attrNameLst>
                                          <p:attrName>style.visibility</p:attrName>
                                        </p:attrNameLst>
                                      </p:cBhvr>
                                      <p:to>
                                        <p:strVal val="visible"/>
                                      </p:to>
                                    </p:set>
                                  </p:childTnLst>
                                </p:cTn>
                              </p:par>
                              <p:par>
                                <p:cTn id="71" presetID="8" presetClass="emph" presetSubtype="0" fill="hold" nodeType="withEffect">
                                  <p:stCondLst>
                                    <p:cond delay="0"/>
                                  </p:stCondLst>
                                  <p:childTnLst>
                                    <p:animRot by="21600000">
                                      <p:cBhvr>
                                        <p:cTn id="72" dur="2000" fill="hold"/>
                                        <p:tgtEl>
                                          <p:spTgt spid="1028"/>
                                        </p:tgtEl>
                                        <p:attrNameLst>
                                          <p:attrName>r</p:attrName>
                                        </p:attrNameLst>
                                      </p:cBhvr>
                                    </p:animRo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7" presetClass="emph" presetSubtype="2" fill="hold" nodeType="withEffect">
                                  <p:stCondLst>
                                    <p:cond delay="0"/>
                                  </p:stCondLst>
                                  <p:childTnLst>
                                    <p:animClr clrSpc="rgb" dir="cw">
                                      <p:cBhvr>
                                        <p:cTn id="76" dur="2000" fill="hold"/>
                                        <p:tgtEl>
                                          <p:spTgt spid="4"/>
                                        </p:tgtEl>
                                        <p:attrNameLst>
                                          <p:attrName>stroke.color</p:attrName>
                                        </p:attrNameLst>
                                      </p:cBhvr>
                                      <p:to>
                                        <a:srgbClr val="0070C0"/>
                                      </p:to>
                                    </p:animClr>
                                    <p:set>
                                      <p:cBhvr>
                                        <p:cTn id="77" dur="2000" fill="hold"/>
                                        <p:tgtEl>
                                          <p:spTgt spid="4"/>
                                        </p:tgtEl>
                                        <p:attrNameLst>
                                          <p:attrName>stroke.on</p:attrName>
                                        </p:attrNameLst>
                                      </p:cBhvr>
                                      <p:to>
                                        <p:strVal val="true"/>
                                      </p:to>
                                    </p:set>
                                  </p:childTnLst>
                                </p:cTn>
                              </p:par>
                              <p:par>
                                <p:cTn id="78" presetID="7" presetClass="emph" presetSubtype="2" fill="hold" nodeType="withEffect">
                                  <p:stCondLst>
                                    <p:cond delay="0"/>
                                  </p:stCondLst>
                                  <p:childTnLst>
                                    <p:animClr clrSpc="rgb" dir="cw">
                                      <p:cBhvr>
                                        <p:cTn id="79" dur="2000" fill="hold"/>
                                        <p:tgtEl>
                                          <p:spTgt spid="13"/>
                                        </p:tgtEl>
                                        <p:attrNameLst>
                                          <p:attrName>stroke.color</p:attrName>
                                        </p:attrNameLst>
                                      </p:cBhvr>
                                      <p:to>
                                        <a:schemeClr val="hlink"/>
                                      </p:to>
                                    </p:animClr>
                                    <p:set>
                                      <p:cBhvr>
                                        <p:cTn id="80" dur="2000" fill="hold"/>
                                        <p:tgtEl>
                                          <p:spTgt spid="13"/>
                                        </p:tgtEl>
                                        <p:attrNameLst>
                                          <p:attrName>stroke.on</p:attrName>
                                        </p:attrNameLst>
                                      </p:cBhvr>
                                      <p:to>
                                        <p:strVal val="true"/>
                                      </p:to>
                                    </p:set>
                                  </p:childTnLst>
                                </p:cTn>
                              </p:par>
                              <p:par>
                                <p:cTn id="81" presetID="7" presetClass="emph" presetSubtype="2" fill="hold" nodeType="withEffect">
                                  <p:stCondLst>
                                    <p:cond delay="0"/>
                                  </p:stCondLst>
                                  <p:childTnLst>
                                    <p:animClr clrSpc="rgb" dir="cw">
                                      <p:cBhvr>
                                        <p:cTn id="82" dur="2000" fill="hold"/>
                                        <p:tgtEl>
                                          <p:spTgt spid="15"/>
                                        </p:tgtEl>
                                        <p:attrNameLst>
                                          <p:attrName>stroke.color</p:attrName>
                                        </p:attrNameLst>
                                      </p:cBhvr>
                                      <p:to>
                                        <a:srgbClr val="0070C0"/>
                                      </p:to>
                                    </p:animClr>
                                    <p:set>
                                      <p:cBhvr>
                                        <p:cTn id="83" dur="2000" fill="hold"/>
                                        <p:tgtEl>
                                          <p:spTgt spid="15"/>
                                        </p:tgtEl>
                                        <p:attrNameLst>
                                          <p:attrName>stroke.on</p:attrName>
                                        </p:attrNameLst>
                                      </p:cBhvr>
                                      <p:to>
                                        <p:strVal val="true"/>
                                      </p:to>
                                    </p:set>
                                  </p:childTnLst>
                                </p:cTn>
                              </p:par>
                              <p:par>
                                <p:cTn id="84" presetID="1" presetClass="entr" presetSubtype="0" fill="hold" grpId="0" nodeType="withEffect">
                                  <p:stCondLst>
                                    <p:cond delay="0"/>
                                  </p:stCondLst>
                                  <p:childTnLst>
                                    <p:set>
                                      <p:cBhvr>
                                        <p:cTn id="85" dur="1" fill="hold">
                                          <p:stCondLst>
                                            <p:cond delay="0"/>
                                          </p:stCondLst>
                                        </p:cTn>
                                        <p:tgtEl>
                                          <p:spTgt spid="1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11"/>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59"/>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childTnLst>
                                </p:cTn>
                              </p:par>
                              <p:par>
                                <p:cTn id="96" presetID="7" presetClass="emph" presetSubtype="2" fill="hold" nodeType="withEffect">
                                  <p:stCondLst>
                                    <p:cond delay="0"/>
                                  </p:stCondLst>
                                  <p:childTnLst>
                                    <p:animClr clrSpc="rgb" dir="cw">
                                      <p:cBhvr>
                                        <p:cTn id="97" dur="2000" fill="hold"/>
                                        <p:tgtEl>
                                          <p:spTgt spid="4"/>
                                        </p:tgtEl>
                                        <p:attrNameLst>
                                          <p:attrName>stroke.color</p:attrName>
                                        </p:attrNameLst>
                                      </p:cBhvr>
                                      <p:to>
                                        <a:srgbClr val="FF0000"/>
                                      </p:to>
                                    </p:animClr>
                                    <p:set>
                                      <p:cBhvr>
                                        <p:cTn id="98" dur="2000" fill="hold"/>
                                        <p:tgtEl>
                                          <p:spTgt spid="4"/>
                                        </p:tgtEl>
                                        <p:attrNameLst>
                                          <p:attrName>stroke.on</p:attrName>
                                        </p:attrNameLst>
                                      </p:cBhvr>
                                      <p:to>
                                        <p:strVal val="true"/>
                                      </p:to>
                                    </p:set>
                                  </p:childTnLst>
                                </p:cTn>
                              </p:par>
                              <p:par>
                                <p:cTn id="99" presetID="7" presetClass="emph" presetSubtype="2" fill="hold" nodeType="withEffect">
                                  <p:stCondLst>
                                    <p:cond delay="0"/>
                                  </p:stCondLst>
                                  <p:childTnLst>
                                    <p:animClr clrSpc="rgb" dir="cw">
                                      <p:cBhvr>
                                        <p:cTn id="100" dur="2000" fill="hold"/>
                                        <p:tgtEl>
                                          <p:spTgt spid="13"/>
                                        </p:tgtEl>
                                        <p:attrNameLst>
                                          <p:attrName>stroke.color</p:attrName>
                                        </p:attrNameLst>
                                      </p:cBhvr>
                                      <p:to>
                                        <a:srgbClr val="FF0000"/>
                                      </p:to>
                                    </p:animClr>
                                    <p:set>
                                      <p:cBhvr>
                                        <p:cTn id="101" dur="2000" fill="hold"/>
                                        <p:tgtEl>
                                          <p:spTgt spid="13"/>
                                        </p:tgtEl>
                                        <p:attrNameLst>
                                          <p:attrName>stroke.on</p:attrName>
                                        </p:attrNameLst>
                                      </p:cBhvr>
                                      <p:to>
                                        <p:strVal val="true"/>
                                      </p:to>
                                    </p:set>
                                  </p:childTnLst>
                                </p:cTn>
                              </p:par>
                              <p:par>
                                <p:cTn id="102" presetID="7" presetClass="emph" presetSubtype="2" fill="hold" nodeType="withEffect">
                                  <p:stCondLst>
                                    <p:cond delay="0"/>
                                  </p:stCondLst>
                                  <p:childTnLst>
                                    <p:animClr clrSpc="rgb" dir="cw">
                                      <p:cBhvr>
                                        <p:cTn id="103" dur="2000" fill="hold"/>
                                        <p:tgtEl>
                                          <p:spTgt spid="15"/>
                                        </p:tgtEl>
                                        <p:attrNameLst>
                                          <p:attrName>stroke.color</p:attrName>
                                        </p:attrNameLst>
                                      </p:cBhvr>
                                      <p:to>
                                        <a:srgbClr val="FF0000"/>
                                      </p:to>
                                    </p:animClr>
                                    <p:set>
                                      <p:cBhvr>
                                        <p:cTn id="104" dur="2000" fill="hold"/>
                                        <p:tgtEl>
                                          <p:spTgt spid="15"/>
                                        </p:tgtEl>
                                        <p:attrNameLst>
                                          <p:attrName>stroke.on</p:attrName>
                                        </p:attrNameLst>
                                      </p:cBhvr>
                                      <p:to>
                                        <p:strVal val="true"/>
                                      </p:to>
                                    </p:set>
                                  </p:childTnLst>
                                </p:cTn>
                              </p:par>
                              <p:par>
                                <p:cTn id="105" presetID="7" presetClass="emph" presetSubtype="2" fill="hold" nodeType="withEffect">
                                  <p:stCondLst>
                                    <p:cond delay="0"/>
                                  </p:stCondLst>
                                  <p:childTnLst>
                                    <p:animClr clrSpc="rgb" dir="cw">
                                      <p:cBhvr>
                                        <p:cTn id="106" dur="2000" fill="hold"/>
                                        <p:tgtEl>
                                          <p:spTgt spid="17"/>
                                        </p:tgtEl>
                                        <p:attrNameLst>
                                          <p:attrName>stroke.color</p:attrName>
                                        </p:attrNameLst>
                                      </p:cBhvr>
                                      <p:to>
                                        <a:srgbClr val="0070C0"/>
                                      </p:to>
                                    </p:animClr>
                                    <p:set>
                                      <p:cBhvr>
                                        <p:cTn id="107" dur="2000" fill="hold"/>
                                        <p:tgtEl>
                                          <p:spTgt spid="17"/>
                                        </p:tgtEl>
                                        <p:attrNameLst>
                                          <p:attrName>stroke.on</p:attrName>
                                        </p:attrNameLst>
                                      </p:cBhvr>
                                      <p:to>
                                        <p:strVal val="true"/>
                                      </p:to>
                                    </p:set>
                                  </p:childTnLst>
                                </p:cTn>
                              </p:par>
                              <p:par>
                                <p:cTn id="108" presetID="7" presetClass="emph" presetSubtype="2" fill="hold" nodeType="withEffect">
                                  <p:stCondLst>
                                    <p:cond delay="0"/>
                                  </p:stCondLst>
                                  <p:childTnLst>
                                    <p:animClr clrSpc="rgb" dir="cw">
                                      <p:cBhvr>
                                        <p:cTn id="109" dur="2000" fill="hold"/>
                                        <p:tgtEl>
                                          <p:spTgt spid="18"/>
                                        </p:tgtEl>
                                        <p:attrNameLst>
                                          <p:attrName>stroke.color</p:attrName>
                                        </p:attrNameLst>
                                      </p:cBhvr>
                                      <p:to>
                                        <a:srgbClr val="0070C0"/>
                                      </p:to>
                                    </p:animClr>
                                    <p:set>
                                      <p:cBhvr>
                                        <p:cTn id="110" dur="2000" fill="hold"/>
                                        <p:tgtEl>
                                          <p:spTgt spid="18"/>
                                        </p:tgtEl>
                                        <p:attrNameLst>
                                          <p:attrName>stroke.on</p:attrName>
                                        </p:attrNameLst>
                                      </p:cBhvr>
                                      <p:to>
                                        <p:strVal val="true"/>
                                      </p:to>
                                    </p:set>
                                  </p:childTnLst>
                                </p:cTn>
                              </p:par>
                              <p:par>
                                <p:cTn id="111" presetID="7" presetClass="emph" presetSubtype="2" fill="hold" nodeType="withEffect">
                                  <p:stCondLst>
                                    <p:cond delay="0"/>
                                  </p:stCondLst>
                                  <p:childTnLst>
                                    <p:animClr clrSpc="rgb" dir="cw">
                                      <p:cBhvr>
                                        <p:cTn id="112" dur="2000" fill="hold"/>
                                        <p:tgtEl>
                                          <p:spTgt spid="19"/>
                                        </p:tgtEl>
                                        <p:attrNameLst>
                                          <p:attrName>stroke.color</p:attrName>
                                        </p:attrNameLst>
                                      </p:cBhvr>
                                      <p:to>
                                        <a:srgbClr val="0070C0"/>
                                      </p:to>
                                    </p:animClr>
                                    <p:set>
                                      <p:cBhvr>
                                        <p:cTn id="113" dur="2000" fill="hold"/>
                                        <p:tgtEl>
                                          <p:spTgt spid="19"/>
                                        </p:tgtEl>
                                        <p:attrNameLst>
                                          <p:attrName>stroke.on</p:attrName>
                                        </p:attrNameLst>
                                      </p:cBhvr>
                                      <p:to>
                                        <p:strVal val="true"/>
                                      </p:to>
                                    </p:set>
                                  </p:childTnLst>
                                </p:cTn>
                              </p:par>
                              <p:par>
                                <p:cTn id="114" presetID="1" presetClass="entr" presetSubtype="0"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childTnLst>
                                </p:cTn>
                              </p:par>
                              <p:par>
                                <p:cTn id="116" presetID="8" presetClass="emph" presetSubtype="0" fill="hold" nodeType="withEffect">
                                  <p:stCondLst>
                                    <p:cond delay="0"/>
                                  </p:stCondLst>
                                  <p:childTnLst>
                                    <p:animRot by="-21600000">
                                      <p:cBhvr>
                                        <p:cTn id="117" dur="2000" fill="hold"/>
                                        <p:tgtEl>
                                          <p:spTgt spid="1028"/>
                                        </p:tgtEl>
                                        <p:attrNameLst>
                                          <p:attrName>r</p:attrName>
                                        </p:attrNameLst>
                                      </p:cBhvr>
                                    </p:animRot>
                                  </p:childTnLst>
                                </p:cTn>
                              </p:par>
                              <p:par>
                                <p:cTn id="118" presetID="1" presetClass="exit" presetSubtype="0" fill="hold" grpId="1" nodeType="withEffect">
                                  <p:stCondLst>
                                    <p:cond delay="0"/>
                                  </p:stCondLst>
                                  <p:childTnLst>
                                    <p:set>
                                      <p:cBhvr>
                                        <p:cTn id="119"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P spid="11" grpId="0"/>
      <p:bldP spid="11" grpId="1"/>
      <p:bldP spid="59" grpId="0"/>
      <p:bldP spid="59" grpId="1"/>
      <p:bldP spid="60" grpId="0"/>
      <p:bldP spid="61" grpId="0"/>
      <p:bldP spid="12" grpId="0" animBg="1"/>
      <p:bldP spid="12" grpId="1"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19</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8" name="Rectangle 7"/>
          <p:cNvSpPr/>
          <p:nvPr/>
        </p:nvSpPr>
        <p:spPr>
          <a:xfrm>
            <a:off x="7118746" y="1543056"/>
            <a:ext cx="2025254" cy="55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700" b="1">
                <a:solidFill>
                  <a:schemeClr val="bg1"/>
                </a:solidFill>
                <a:latin typeface="Cambria" panose="02040503050406030204" pitchFamily="18" charset="0"/>
              </a:rPr>
              <a:t>Software</a:t>
            </a:r>
          </a:p>
        </p:txBody>
      </p:sp>
      <p:sp>
        <p:nvSpPr>
          <p:cNvPr id="9" name="Rectangle 8"/>
          <p:cNvSpPr/>
          <p:nvPr/>
        </p:nvSpPr>
        <p:spPr>
          <a:xfrm>
            <a:off x="3967414" y="4042360"/>
            <a:ext cx="1146572" cy="1146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0" b="1" dirty="0">
                <a:solidFill>
                  <a:schemeClr val="bg1"/>
                </a:solidFill>
                <a:latin typeface="Cambria" panose="02040503050406030204" pitchFamily="18" charset="0"/>
              </a:rPr>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405187" y="4042360"/>
            <a:ext cx="1582153" cy="1582153"/>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097556" y="4042360"/>
            <a:ext cx="1578656" cy="157865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25627" y="1974551"/>
            <a:ext cx="1550585" cy="155058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186" y="1974551"/>
            <a:ext cx="1428750" cy="1428750"/>
          </a:xfrm>
          <a:prstGeom prst="rect">
            <a:avLst/>
          </a:prstGeom>
        </p:spPr>
      </p:pic>
      <p:sp>
        <p:nvSpPr>
          <p:cNvPr id="13" name="Rectangle 12"/>
          <p:cNvSpPr/>
          <p:nvPr/>
        </p:nvSpPr>
        <p:spPr>
          <a:xfrm>
            <a:off x="3952507" y="2079379"/>
            <a:ext cx="1146572" cy="1146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0" b="1" dirty="0">
                <a:solidFill>
                  <a:schemeClr val="bg1"/>
                </a:solidFill>
                <a:latin typeface="Cambria" panose="02040503050406030204" pitchFamily="18" charset="0"/>
              </a:rPr>
              <a:t>+</a:t>
            </a:r>
          </a:p>
        </p:txBody>
      </p:sp>
    </p:spTree>
    <p:extLst>
      <p:ext uri="{BB962C8B-B14F-4D97-AF65-F5344CB8AC3E}">
        <p14:creationId xmlns:p14="http://schemas.microsoft.com/office/powerpoint/2010/main" val="2465412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57251"/>
            <a:ext cx="21324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Task Detail</a:t>
            </a:r>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516811139"/>
              </p:ext>
            </p:extLst>
          </p:nvPr>
        </p:nvGraphicFramePr>
        <p:xfrm>
          <a:off x="471487" y="1640178"/>
          <a:ext cx="8197454" cy="4335780"/>
        </p:xfrm>
        <a:graphic>
          <a:graphicData uri="http://schemas.openxmlformats.org/drawingml/2006/table">
            <a:tbl>
              <a:tblPr firstRow="1" bandRow="1">
                <a:tableStyleId>{2D5ABB26-0587-4C30-8999-92F81FD0307C}</a:tableStyleId>
              </a:tblPr>
              <a:tblGrid>
                <a:gridCol w="1913274"/>
                <a:gridCol w="6284180"/>
              </a:tblGrid>
              <a:tr h="434340">
                <a:tc>
                  <a:txBody>
                    <a:bodyPr/>
                    <a:lstStyle/>
                    <a:p>
                      <a:r>
                        <a:rPr lang="en-US" sz="2400" smtClean="0">
                          <a:solidFill>
                            <a:srgbClr val="00BFFF"/>
                          </a:solidFill>
                        </a:rPr>
                        <a:t>Member</a:t>
                      </a:r>
                      <a:endParaRPr lang="en-US" sz="2400">
                        <a:solidFill>
                          <a:srgbClr val="00BFFF"/>
                        </a:solidFill>
                        <a:latin typeface="Cambria" panose="02040503050406030204" pitchFamily="18" charset="0"/>
                      </a:endParaRPr>
                    </a:p>
                  </a:txBody>
                  <a:tcPr marL="68580" marR="68580" marT="34290" marB="34290">
                    <a:lnB w="12700" cap="flat" cmpd="sng" algn="ctr">
                      <a:solidFill>
                        <a:srgbClr val="00BFFF"/>
                      </a:solidFill>
                      <a:prstDash val="solid"/>
                      <a:round/>
                      <a:headEnd type="none" w="med" len="med"/>
                      <a:tailEnd type="none" w="med" len="med"/>
                    </a:lnB>
                  </a:tcPr>
                </a:tc>
                <a:tc>
                  <a:txBody>
                    <a:bodyPr/>
                    <a:lstStyle/>
                    <a:p>
                      <a:r>
                        <a:rPr lang="en-US" sz="2400" smtClean="0">
                          <a:solidFill>
                            <a:srgbClr val="00BFFF"/>
                          </a:solidFill>
                        </a:rPr>
                        <a:t>Main Task</a:t>
                      </a:r>
                      <a:endParaRPr lang="en-US" sz="2400">
                        <a:solidFill>
                          <a:srgbClr val="00BFFF"/>
                        </a:solidFill>
                        <a:latin typeface="Cambria" panose="02040503050406030204" pitchFamily="18" charset="0"/>
                      </a:endParaRPr>
                    </a:p>
                  </a:txBody>
                  <a:tcPr marL="68580" marR="68580" marT="34290" marB="34290">
                    <a:lnB w="12700" cap="flat" cmpd="sng" algn="ctr">
                      <a:solidFill>
                        <a:srgbClr val="00BFFF"/>
                      </a:solidFill>
                      <a:prstDash val="solid"/>
                      <a:round/>
                      <a:headEnd type="none" w="med" len="med"/>
                      <a:tailEnd type="none" w="med" len="med"/>
                    </a:lnB>
                  </a:tcPr>
                </a:tc>
              </a:tr>
              <a:tr h="1074420">
                <a:tc>
                  <a:txBody>
                    <a:bodyPr/>
                    <a:lstStyle/>
                    <a:p>
                      <a:r>
                        <a:rPr lang="en-US" sz="1700" smtClean="0">
                          <a:solidFill>
                            <a:schemeClr val="bg1"/>
                          </a:solidFill>
                        </a:rPr>
                        <a:t>Nguyễn</a:t>
                      </a:r>
                      <a:r>
                        <a:rPr lang="en-US" sz="1700" baseline="0" smtClean="0">
                          <a:solidFill>
                            <a:schemeClr val="bg1"/>
                          </a:solidFill>
                        </a:rPr>
                        <a:t> Hùng Mạnh</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smtClean="0">
                          <a:solidFill>
                            <a:schemeClr val="bg1"/>
                          </a:solidFill>
                          <a:latin typeface="Cambria" panose="02040503050406030204" pitchFamily="18" charset="0"/>
                        </a:rPr>
                        <a:t>Design</a:t>
                      </a:r>
                      <a:r>
                        <a:rPr lang="en-US" sz="1700" baseline="0" smtClean="0">
                          <a:solidFill>
                            <a:schemeClr val="bg1"/>
                          </a:solidFill>
                          <a:latin typeface="Cambria" panose="02040503050406030204" pitchFamily="18" charset="0"/>
                        </a:rPr>
                        <a:t> Mechanical Part.</a:t>
                      </a:r>
                      <a:endParaRPr lang="en-US" sz="1700" smtClean="0">
                        <a:solidFill>
                          <a:schemeClr val="bg1"/>
                        </a:solidFill>
                        <a:latin typeface="Cambria" panose="02040503050406030204" pitchFamily="18" charset="0"/>
                      </a:endParaRPr>
                    </a:p>
                    <a:p>
                      <a:pPr marL="342900" indent="-342900">
                        <a:buFont typeface="Arial" panose="020B0604020202020204" pitchFamily="34" charset="0"/>
                        <a:buChar char="•"/>
                      </a:pPr>
                      <a:r>
                        <a:rPr lang="en-US" sz="1700" smtClean="0">
                          <a:solidFill>
                            <a:schemeClr val="bg1"/>
                          </a:solidFill>
                          <a:latin typeface="Cambria" panose="02040503050406030204" pitchFamily="18" charset="0"/>
                        </a:rPr>
                        <a:t>Core program</a:t>
                      </a:r>
                      <a:r>
                        <a:rPr lang="en-US" sz="1700" baseline="0" smtClean="0">
                          <a:solidFill>
                            <a:schemeClr val="bg1"/>
                          </a:solidFill>
                          <a:latin typeface="Cambria" panose="02040503050406030204" pitchFamily="18" charset="0"/>
                        </a:rPr>
                        <a:t> of Desktop App and Arduino.</a:t>
                      </a:r>
                    </a:p>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Communication</a:t>
                      </a:r>
                    </a:p>
                    <a:p>
                      <a:pPr marL="342900" indent="-342900">
                        <a:buFont typeface="Arial" panose="020B0604020202020204" pitchFamily="34" charset="0"/>
                        <a:buChar char="•"/>
                      </a:pPr>
                      <a:endParaRPr lang="en-US" sz="1700" baseline="0" smtClean="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1074420">
                <a:tc>
                  <a:txBody>
                    <a:bodyPr/>
                    <a:lstStyle/>
                    <a:p>
                      <a:r>
                        <a:rPr lang="en-US" sz="1700" smtClean="0">
                          <a:solidFill>
                            <a:schemeClr val="bg1"/>
                          </a:solidFill>
                          <a:latin typeface="+mn-lt"/>
                        </a:rPr>
                        <a:t>Nguyễn</a:t>
                      </a:r>
                      <a:r>
                        <a:rPr lang="en-US" sz="1700" baseline="0" smtClean="0">
                          <a:solidFill>
                            <a:schemeClr val="bg1"/>
                          </a:solidFill>
                          <a:latin typeface="+mn-lt"/>
                        </a:rPr>
                        <a:t> Khang Hy</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smtClean="0">
                          <a:solidFill>
                            <a:schemeClr val="bg1"/>
                          </a:solidFill>
                          <a:latin typeface="Cambria" panose="02040503050406030204" pitchFamily="18" charset="0"/>
                        </a:rPr>
                        <a:t>Design</a:t>
                      </a:r>
                      <a:r>
                        <a:rPr lang="en-US" sz="1700" baseline="0" smtClean="0">
                          <a:solidFill>
                            <a:schemeClr val="bg1"/>
                          </a:solidFill>
                          <a:latin typeface="Cambria" panose="02040503050406030204" pitchFamily="18" charset="0"/>
                        </a:rPr>
                        <a:t> Algorithm</a:t>
                      </a:r>
                    </a:p>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Design Database</a:t>
                      </a:r>
                    </a:p>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Develop hardware program for Color Sensor</a:t>
                      </a:r>
                    </a:p>
                    <a:p>
                      <a:pPr marL="342900" indent="-342900">
                        <a:buFont typeface="Arial" panose="020B0604020202020204" pitchFamily="34" charset="0"/>
                        <a:buChar char="•"/>
                      </a:pPr>
                      <a:endParaRPr lang="en-US" sz="1700" baseline="0" smtClean="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822960">
                <a:tc>
                  <a:txBody>
                    <a:bodyPr/>
                    <a:lstStyle/>
                    <a:p>
                      <a:r>
                        <a:rPr lang="en-US" sz="1700" smtClean="0">
                          <a:solidFill>
                            <a:schemeClr val="bg1"/>
                          </a:solidFill>
                        </a:rPr>
                        <a:t>Phạm</a:t>
                      </a:r>
                      <a:r>
                        <a:rPr lang="en-US" sz="1700" baseline="0" smtClean="0">
                          <a:solidFill>
                            <a:schemeClr val="bg1"/>
                          </a:solidFill>
                        </a:rPr>
                        <a:t> Nhật Hưng</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Develop hardware program for Conveyor belt</a:t>
                      </a:r>
                    </a:p>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Testing all hardware components</a:t>
                      </a:r>
                    </a:p>
                    <a:p>
                      <a:pPr marL="342900" indent="-342900">
                        <a:buFont typeface="Arial" panose="020B0604020202020204" pitchFamily="34" charset="0"/>
                        <a:buChar char="•"/>
                      </a:pP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r h="822960">
                <a:tc>
                  <a:txBody>
                    <a:bodyPr/>
                    <a:lstStyle/>
                    <a:p>
                      <a:r>
                        <a:rPr lang="en-US" sz="1700" smtClean="0">
                          <a:solidFill>
                            <a:schemeClr val="bg1"/>
                          </a:solidFill>
                        </a:rPr>
                        <a:t>Nguyễn</a:t>
                      </a:r>
                      <a:r>
                        <a:rPr lang="en-US" sz="1700" baseline="0" smtClean="0">
                          <a:solidFill>
                            <a:schemeClr val="bg1"/>
                          </a:solidFill>
                        </a:rPr>
                        <a:t> Nhật Linh</a:t>
                      </a: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Develop hardware program for servo and Infrared Sensor</a:t>
                      </a:r>
                    </a:p>
                    <a:p>
                      <a:pPr marL="342900" indent="-342900">
                        <a:buFont typeface="Arial" panose="020B0604020202020204" pitchFamily="34" charset="0"/>
                        <a:buChar char="•"/>
                      </a:pPr>
                      <a:r>
                        <a:rPr lang="en-US" sz="1700" baseline="0" smtClean="0">
                          <a:solidFill>
                            <a:schemeClr val="bg1"/>
                          </a:solidFill>
                          <a:latin typeface="Cambria" panose="02040503050406030204" pitchFamily="18" charset="0"/>
                        </a:rPr>
                        <a:t>Testing  Application and System</a:t>
                      </a:r>
                    </a:p>
                    <a:p>
                      <a:pPr marL="342900" indent="-342900">
                        <a:buFont typeface="Arial" panose="020B0604020202020204" pitchFamily="34" charset="0"/>
                        <a:buChar char="•"/>
                      </a:pPr>
                      <a:endParaRPr lang="en-US" sz="1700">
                        <a:solidFill>
                          <a:schemeClr val="bg1"/>
                        </a:solidFill>
                        <a:latin typeface="Cambria" panose="02040503050406030204" pitchFamily="18" charset="0"/>
                      </a:endParaRPr>
                    </a:p>
                  </a:txBody>
                  <a:tcPr marL="68580" marR="68580" marT="34290" marB="34290">
                    <a:lnT w="12700" cap="flat" cmpd="sng" algn="ctr">
                      <a:solidFill>
                        <a:srgbClr val="00BFFF"/>
                      </a:solidFill>
                      <a:prstDash val="solid"/>
                      <a:round/>
                      <a:headEnd type="none" w="med" len="med"/>
                      <a:tailEnd type="none" w="med" len="med"/>
                    </a:lnT>
                    <a:lnB w="12700" cap="flat" cmpd="sng" algn="ctr">
                      <a:solidFill>
                        <a:srgbClr val="00BFFF"/>
                      </a:solidFill>
                      <a:prstDash val="solid"/>
                      <a:round/>
                      <a:headEnd type="none" w="med" len="med"/>
                      <a:tailEnd type="none" w="med" len="med"/>
                    </a:lnB>
                  </a:tcPr>
                </a:tc>
              </a:tr>
            </a:tbl>
          </a:graphicData>
        </a:graphic>
      </p:graphicFrame>
      <p:sp>
        <p:nvSpPr>
          <p:cNvPr id="9" name="TextBox 8"/>
          <p:cNvSpPr txBox="1"/>
          <p:nvPr/>
        </p:nvSpPr>
        <p:spPr>
          <a:xfrm>
            <a:off x="8433198" y="5807869"/>
            <a:ext cx="184731" cy="300082"/>
          </a:xfrm>
          <a:prstGeom prst="rect">
            <a:avLst/>
          </a:prstGeom>
          <a:noFill/>
        </p:spPr>
        <p:txBody>
          <a:bodyPr wrap="none" rtlCol="0">
            <a:spAutoFit/>
          </a:bodyPr>
          <a:lstStyle/>
          <a:p>
            <a:endParaRPr lang="en-US" sz="1350"/>
          </a:p>
        </p:txBody>
      </p:sp>
      <p:sp>
        <p:nvSpPr>
          <p:cNvPr id="10" name="Slide Number Placeholder 9"/>
          <p:cNvSpPr>
            <a:spLocks noGrp="1"/>
          </p:cNvSpPr>
          <p:nvPr>
            <p:ph type="sldNum" sz="quarter" idx="12"/>
          </p:nvPr>
        </p:nvSpPr>
        <p:spPr/>
        <p:txBody>
          <a:bodyPr/>
          <a:lstStyle/>
          <a:p>
            <a:fld id="{D94E57A3-B9FC-4051-9ECF-95B1A448CCF1}" type="slidenum">
              <a:rPr lang="en-US" smtClean="0"/>
              <a:t>2</a:t>
            </a:fld>
            <a:endParaRPr lang="en-US"/>
          </a:p>
        </p:txBody>
      </p:sp>
    </p:spTree>
    <p:extLst>
      <p:ext uri="{BB962C8B-B14F-4D97-AF65-F5344CB8AC3E}">
        <p14:creationId xmlns:p14="http://schemas.microsoft.com/office/powerpoint/2010/main" val="2420435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857250"/>
            <a:ext cx="9144000" cy="5143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b="1">
              <a:solidFill>
                <a:schemeClr val="bg1"/>
              </a:solidFill>
              <a:latin typeface="Calibri (Body)"/>
            </a:endParaRPr>
          </a:p>
        </p:txBody>
      </p:sp>
      <p:sp>
        <p:nvSpPr>
          <p:cNvPr id="5" name="Slide Number Placeholder 4"/>
          <p:cNvSpPr>
            <a:spLocks noGrp="1"/>
          </p:cNvSpPr>
          <p:nvPr>
            <p:ph type="sldNum" sz="quarter" idx="12"/>
          </p:nvPr>
        </p:nvSpPr>
        <p:spPr>
          <a:xfrm>
            <a:off x="6549390" y="5624513"/>
            <a:ext cx="2057400" cy="273844"/>
          </a:xfrm>
        </p:spPr>
        <p:txBody>
          <a:bodyPr/>
          <a:lstStyle/>
          <a:p>
            <a:fld id="{D94E57A3-B9FC-4051-9ECF-95B1A448CCF1}" type="slidenum">
              <a:rPr lang="en-US" sz="1050">
                <a:latin typeface="Calibri (Body)"/>
              </a:rPr>
              <a:t>20</a:t>
            </a:fld>
            <a:endParaRPr lang="en-US" sz="1050">
              <a:latin typeface="Calibri (Body)"/>
            </a:endParaRPr>
          </a:p>
        </p:txBody>
      </p:sp>
      <p:pic>
        <p:nvPicPr>
          <p:cNvPr id="11" name="Picture 10"/>
          <p:cNvPicPr>
            <a:picLocks noChangeAspect="1"/>
          </p:cNvPicPr>
          <p:nvPr/>
        </p:nvPicPr>
        <p:blipFill>
          <a:blip r:embed="rId2"/>
          <a:stretch>
            <a:fillRect/>
          </a:stretch>
        </p:blipFill>
        <p:spPr>
          <a:xfrm>
            <a:off x="1387109" y="1124096"/>
            <a:ext cx="5512532" cy="4609808"/>
          </a:xfrm>
          <a:prstGeom prst="rect">
            <a:avLst/>
          </a:prstGeom>
        </p:spPr>
      </p:pic>
      <p:sp>
        <p:nvSpPr>
          <p:cNvPr id="6" name="Rectangle 5"/>
          <p:cNvSpPr/>
          <p:nvPr/>
        </p:nvSpPr>
        <p:spPr>
          <a:xfrm>
            <a:off x="1513115" y="1728107"/>
            <a:ext cx="3875314" cy="54428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7" name="TextBox 6"/>
          <p:cNvSpPr txBox="1"/>
          <p:nvPr/>
        </p:nvSpPr>
        <p:spPr>
          <a:xfrm>
            <a:off x="2313583" y="1483039"/>
            <a:ext cx="2262158" cy="253916"/>
          </a:xfrm>
          <a:prstGeom prst="rect">
            <a:avLst/>
          </a:prstGeom>
          <a:noFill/>
        </p:spPr>
        <p:txBody>
          <a:bodyPr wrap="none" rtlCol="0">
            <a:spAutoFit/>
          </a:bodyPr>
          <a:lstStyle/>
          <a:p>
            <a:r>
              <a:rPr lang="en-US" sz="1050" b="1" dirty="0">
                <a:solidFill>
                  <a:schemeClr val="bg1"/>
                </a:solidFill>
                <a:latin typeface="Calibri (Body)"/>
              </a:rPr>
              <a:t>Amount of marbles in repository</a:t>
            </a:r>
            <a:endParaRPr lang="vi-VN" sz="1050" b="1" dirty="0">
              <a:solidFill>
                <a:schemeClr val="bg1"/>
              </a:solidFill>
              <a:latin typeface="Calibri (Body)"/>
            </a:endParaRPr>
          </a:p>
        </p:txBody>
      </p:sp>
      <p:sp>
        <p:nvSpPr>
          <p:cNvPr id="8" name="Rectangle 7"/>
          <p:cNvSpPr/>
          <p:nvPr/>
        </p:nvSpPr>
        <p:spPr>
          <a:xfrm>
            <a:off x="5486400" y="1945822"/>
            <a:ext cx="1284515" cy="32657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9" name="TextBox 8"/>
          <p:cNvSpPr txBox="1"/>
          <p:nvPr/>
        </p:nvSpPr>
        <p:spPr>
          <a:xfrm>
            <a:off x="6899641" y="1983893"/>
            <a:ext cx="1313180" cy="253916"/>
          </a:xfrm>
          <a:prstGeom prst="rect">
            <a:avLst/>
          </a:prstGeom>
          <a:noFill/>
        </p:spPr>
        <p:txBody>
          <a:bodyPr wrap="none" rtlCol="0">
            <a:spAutoFit/>
          </a:bodyPr>
          <a:lstStyle/>
          <a:p>
            <a:r>
              <a:rPr lang="en-US" sz="1050" b="1" dirty="0">
                <a:solidFill>
                  <a:schemeClr val="bg1"/>
                </a:solidFill>
                <a:latin typeface="Calibri (Body)"/>
              </a:rPr>
              <a:t>Size of repository</a:t>
            </a:r>
            <a:endParaRPr lang="vi-VN" sz="1050" b="1" dirty="0">
              <a:solidFill>
                <a:schemeClr val="bg1"/>
              </a:solidFill>
              <a:latin typeface="Calibri (Body)"/>
            </a:endParaRPr>
          </a:p>
        </p:txBody>
      </p:sp>
      <p:sp>
        <p:nvSpPr>
          <p:cNvPr id="12" name="Rectangle 11"/>
          <p:cNvSpPr/>
          <p:nvPr/>
        </p:nvSpPr>
        <p:spPr>
          <a:xfrm>
            <a:off x="1513115" y="2511879"/>
            <a:ext cx="1164771" cy="15457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13" name="TextBox 12"/>
          <p:cNvSpPr txBox="1"/>
          <p:nvPr/>
        </p:nvSpPr>
        <p:spPr>
          <a:xfrm>
            <a:off x="296239" y="2557906"/>
            <a:ext cx="1045990" cy="738664"/>
          </a:xfrm>
          <a:prstGeom prst="rect">
            <a:avLst/>
          </a:prstGeom>
          <a:noFill/>
        </p:spPr>
        <p:txBody>
          <a:bodyPr wrap="square" rtlCol="0">
            <a:spAutoFit/>
          </a:bodyPr>
          <a:lstStyle/>
          <a:p>
            <a:r>
              <a:rPr lang="en-US" sz="1050" b="1" dirty="0">
                <a:solidFill>
                  <a:schemeClr val="bg1"/>
                </a:solidFill>
                <a:latin typeface="Calibri (Body)"/>
              </a:rPr>
              <a:t>Choose quantity of marbles want to get</a:t>
            </a:r>
            <a:endParaRPr lang="vi-VN" sz="1050" b="1" dirty="0">
              <a:solidFill>
                <a:schemeClr val="bg1"/>
              </a:solidFill>
              <a:latin typeface="Calibri (Body)"/>
            </a:endParaRPr>
          </a:p>
        </p:txBody>
      </p:sp>
      <p:sp>
        <p:nvSpPr>
          <p:cNvPr id="15" name="Rectangle 14"/>
          <p:cNvSpPr/>
          <p:nvPr/>
        </p:nvSpPr>
        <p:spPr>
          <a:xfrm>
            <a:off x="5159828" y="2511879"/>
            <a:ext cx="816429" cy="33745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16" name="TextBox 15"/>
          <p:cNvSpPr txBox="1"/>
          <p:nvPr/>
        </p:nvSpPr>
        <p:spPr>
          <a:xfrm>
            <a:off x="5086761" y="2338966"/>
            <a:ext cx="2225289" cy="415498"/>
          </a:xfrm>
          <a:prstGeom prst="rect">
            <a:avLst/>
          </a:prstGeom>
          <a:noFill/>
        </p:spPr>
        <p:txBody>
          <a:bodyPr wrap="none" rtlCol="0">
            <a:spAutoFit/>
          </a:bodyPr>
          <a:lstStyle/>
          <a:p>
            <a:r>
              <a:rPr lang="en-US" sz="1050" b="1" dirty="0">
                <a:solidFill>
                  <a:schemeClr val="bg1"/>
                </a:solidFill>
                <a:latin typeface="Calibri (Body)"/>
              </a:rPr>
              <a:t>Action button: start get marbles</a:t>
            </a:r>
          </a:p>
          <a:p>
            <a:endParaRPr lang="vi-VN" sz="1050" b="1" dirty="0">
              <a:solidFill>
                <a:schemeClr val="bg1"/>
              </a:solidFill>
              <a:latin typeface="Calibri (Body)"/>
            </a:endParaRPr>
          </a:p>
        </p:txBody>
      </p:sp>
      <p:sp>
        <p:nvSpPr>
          <p:cNvPr id="17" name="Rectangle 16"/>
          <p:cNvSpPr/>
          <p:nvPr/>
        </p:nvSpPr>
        <p:spPr>
          <a:xfrm>
            <a:off x="2754086" y="2892878"/>
            <a:ext cx="4016829" cy="104502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18" name="TextBox 17"/>
          <p:cNvSpPr txBox="1"/>
          <p:nvPr/>
        </p:nvSpPr>
        <p:spPr>
          <a:xfrm>
            <a:off x="6878622" y="3284764"/>
            <a:ext cx="1576072" cy="253916"/>
          </a:xfrm>
          <a:prstGeom prst="rect">
            <a:avLst/>
          </a:prstGeom>
          <a:noFill/>
        </p:spPr>
        <p:txBody>
          <a:bodyPr wrap="none" rtlCol="0">
            <a:spAutoFit/>
          </a:bodyPr>
          <a:lstStyle/>
          <a:p>
            <a:r>
              <a:rPr lang="en-US" sz="1050" b="1" dirty="0">
                <a:solidFill>
                  <a:schemeClr val="bg1"/>
                </a:solidFill>
                <a:latin typeface="Calibri (Body)"/>
              </a:rPr>
              <a:t>Marbles output states</a:t>
            </a:r>
            <a:endParaRPr lang="vi-VN" sz="1050" b="1" dirty="0">
              <a:solidFill>
                <a:schemeClr val="bg1"/>
              </a:solidFill>
              <a:latin typeface="Calibri (Body)"/>
            </a:endParaRPr>
          </a:p>
        </p:txBody>
      </p:sp>
      <p:sp>
        <p:nvSpPr>
          <p:cNvPr id="19" name="TextBox 18"/>
          <p:cNvSpPr txBox="1"/>
          <p:nvPr/>
        </p:nvSpPr>
        <p:spPr>
          <a:xfrm>
            <a:off x="6911554" y="2542107"/>
            <a:ext cx="1143262" cy="253916"/>
          </a:xfrm>
          <a:prstGeom prst="rect">
            <a:avLst/>
          </a:prstGeom>
          <a:noFill/>
        </p:spPr>
        <p:txBody>
          <a:bodyPr wrap="none" rtlCol="0">
            <a:spAutoFit/>
          </a:bodyPr>
          <a:lstStyle/>
          <a:p>
            <a:r>
              <a:rPr lang="en-US" sz="1050" b="1" dirty="0">
                <a:solidFill>
                  <a:schemeClr val="bg1"/>
                </a:solidFill>
                <a:latin typeface="Calibri (Body)"/>
              </a:rPr>
              <a:t>Clear selection</a:t>
            </a:r>
            <a:endParaRPr lang="vi-VN" sz="1050" b="1" dirty="0">
              <a:solidFill>
                <a:schemeClr val="bg1"/>
              </a:solidFill>
              <a:latin typeface="Calibri (Body)"/>
            </a:endParaRPr>
          </a:p>
        </p:txBody>
      </p:sp>
      <p:sp>
        <p:nvSpPr>
          <p:cNvPr id="20" name="Rectangle 19"/>
          <p:cNvSpPr/>
          <p:nvPr/>
        </p:nvSpPr>
        <p:spPr>
          <a:xfrm>
            <a:off x="6002435" y="2515509"/>
            <a:ext cx="816429" cy="33745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dirty="0">
              <a:solidFill>
                <a:schemeClr val="bg1"/>
              </a:solidFill>
              <a:latin typeface="Calibri (Body)"/>
            </a:endParaRPr>
          </a:p>
        </p:txBody>
      </p:sp>
      <p:sp>
        <p:nvSpPr>
          <p:cNvPr id="2" name="Rectangle 1"/>
          <p:cNvSpPr/>
          <p:nvPr/>
        </p:nvSpPr>
        <p:spPr>
          <a:xfrm>
            <a:off x="1387109" y="1273750"/>
            <a:ext cx="5512532" cy="23816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3" name="TextBox 2"/>
          <p:cNvSpPr txBox="1"/>
          <p:nvPr/>
        </p:nvSpPr>
        <p:spPr>
          <a:xfrm>
            <a:off x="4143375" y="1273112"/>
            <a:ext cx="535724" cy="253916"/>
          </a:xfrm>
          <a:prstGeom prst="rect">
            <a:avLst/>
          </a:prstGeom>
          <a:noFill/>
        </p:spPr>
        <p:txBody>
          <a:bodyPr wrap="none" rtlCol="0">
            <a:spAutoFit/>
          </a:bodyPr>
          <a:lstStyle/>
          <a:p>
            <a:r>
              <a:rPr lang="en-US" sz="1050" b="1" dirty="0">
                <a:solidFill>
                  <a:schemeClr val="bg1"/>
                </a:solidFill>
                <a:latin typeface="Calibri (Body)"/>
              </a:rPr>
              <a:t>Menu</a:t>
            </a:r>
            <a:endParaRPr lang="vi-VN" sz="1050" b="1" dirty="0">
              <a:solidFill>
                <a:schemeClr val="bg1"/>
              </a:solidFill>
              <a:latin typeface="Calibri (Body)"/>
            </a:endParaRPr>
          </a:p>
        </p:txBody>
      </p:sp>
      <p:sp>
        <p:nvSpPr>
          <p:cNvPr id="21" name="Rectangle 20"/>
          <p:cNvSpPr/>
          <p:nvPr/>
        </p:nvSpPr>
        <p:spPr>
          <a:xfrm>
            <a:off x="1387109" y="1548474"/>
            <a:ext cx="5512532" cy="8303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22" name="TextBox 21"/>
          <p:cNvSpPr txBox="1"/>
          <p:nvPr/>
        </p:nvSpPr>
        <p:spPr>
          <a:xfrm>
            <a:off x="3841408" y="1549763"/>
            <a:ext cx="888385" cy="253916"/>
          </a:xfrm>
          <a:prstGeom prst="rect">
            <a:avLst/>
          </a:prstGeom>
          <a:noFill/>
        </p:spPr>
        <p:txBody>
          <a:bodyPr wrap="none" rtlCol="0">
            <a:spAutoFit/>
          </a:bodyPr>
          <a:lstStyle/>
          <a:p>
            <a:r>
              <a:rPr lang="en-US" sz="1050" b="1" dirty="0">
                <a:solidFill>
                  <a:schemeClr val="bg1"/>
                </a:solidFill>
                <a:latin typeface="Calibri (Body)"/>
              </a:rPr>
              <a:t>Repository</a:t>
            </a:r>
            <a:endParaRPr lang="vi-VN" sz="1050" b="1" dirty="0">
              <a:solidFill>
                <a:schemeClr val="bg1"/>
              </a:solidFill>
              <a:latin typeface="Calibri (Body)"/>
            </a:endParaRPr>
          </a:p>
        </p:txBody>
      </p:sp>
      <p:sp>
        <p:nvSpPr>
          <p:cNvPr id="23" name="Rectangle 22"/>
          <p:cNvSpPr/>
          <p:nvPr/>
        </p:nvSpPr>
        <p:spPr>
          <a:xfrm>
            <a:off x="1368406" y="2410422"/>
            <a:ext cx="5512532" cy="172674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24" name="TextBox 23"/>
          <p:cNvSpPr txBox="1"/>
          <p:nvPr/>
        </p:nvSpPr>
        <p:spPr>
          <a:xfrm>
            <a:off x="3795985" y="2397121"/>
            <a:ext cx="623889" cy="253916"/>
          </a:xfrm>
          <a:prstGeom prst="rect">
            <a:avLst/>
          </a:prstGeom>
          <a:noFill/>
        </p:spPr>
        <p:txBody>
          <a:bodyPr wrap="none" rtlCol="0">
            <a:spAutoFit/>
          </a:bodyPr>
          <a:lstStyle/>
          <a:p>
            <a:r>
              <a:rPr lang="en-US" sz="1050" b="1" dirty="0">
                <a:solidFill>
                  <a:schemeClr val="bg1"/>
                </a:solidFill>
                <a:latin typeface="Calibri (Body)"/>
              </a:rPr>
              <a:t>Output</a:t>
            </a:r>
            <a:endParaRPr lang="vi-VN" sz="1050" b="1" dirty="0">
              <a:solidFill>
                <a:schemeClr val="bg1"/>
              </a:solidFill>
              <a:latin typeface="Calibri (Body)"/>
            </a:endParaRPr>
          </a:p>
        </p:txBody>
      </p:sp>
      <p:sp>
        <p:nvSpPr>
          <p:cNvPr id="27" name="Rectangle 26"/>
          <p:cNvSpPr/>
          <p:nvPr/>
        </p:nvSpPr>
        <p:spPr>
          <a:xfrm>
            <a:off x="1387109" y="4174031"/>
            <a:ext cx="5512532" cy="137448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28" name="TextBox 27"/>
          <p:cNvSpPr txBox="1"/>
          <p:nvPr/>
        </p:nvSpPr>
        <p:spPr>
          <a:xfrm>
            <a:off x="3795985" y="4219912"/>
            <a:ext cx="429926" cy="253916"/>
          </a:xfrm>
          <a:prstGeom prst="rect">
            <a:avLst/>
          </a:prstGeom>
          <a:noFill/>
        </p:spPr>
        <p:txBody>
          <a:bodyPr wrap="none" rtlCol="0">
            <a:spAutoFit/>
          </a:bodyPr>
          <a:lstStyle/>
          <a:p>
            <a:r>
              <a:rPr lang="en-US" sz="1050" b="1" dirty="0">
                <a:solidFill>
                  <a:schemeClr val="bg1"/>
                </a:solidFill>
                <a:latin typeface="Calibri (Body)"/>
              </a:rPr>
              <a:t>Log</a:t>
            </a:r>
            <a:endParaRPr lang="vi-VN" sz="1050" b="1" dirty="0">
              <a:solidFill>
                <a:schemeClr val="bg1"/>
              </a:solidFill>
              <a:latin typeface="Calibri (Body)"/>
            </a:endParaRPr>
          </a:p>
        </p:txBody>
      </p:sp>
      <p:cxnSp>
        <p:nvCxnSpPr>
          <p:cNvPr id="29" name="Straight Connector 28"/>
          <p:cNvCxnSpPr/>
          <p:nvPr/>
        </p:nvCxnSpPr>
        <p:spPr>
          <a:xfrm>
            <a:off x="1483297" y="1453222"/>
            <a:ext cx="58238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804453" y="1760038"/>
            <a:ext cx="966462" cy="18578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31" name="Rectangle 30"/>
          <p:cNvSpPr/>
          <p:nvPr/>
        </p:nvSpPr>
        <p:spPr>
          <a:xfrm>
            <a:off x="3960195" y="2511879"/>
            <a:ext cx="1160718" cy="33745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
        <p:nvSpPr>
          <p:cNvPr id="32" name="TextBox 31"/>
          <p:cNvSpPr txBox="1"/>
          <p:nvPr/>
        </p:nvSpPr>
        <p:spPr>
          <a:xfrm>
            <a:off x="3887654" y="2331414"/>
            <a:ext cx="1292341" cy="253916"/>
          </a:xfrm>
          <a:prstGeom prst="rect">
            <a:avLst/>
          </a:prstGeom>
          <a:noFill/>
        </p:spPr>
        <p:txBody>
          <a:bodyPr wrap="none" rtlCol="0">
            <a:spAutoFit/>
          </a:bodyPr>
          <a:lstStyle/>
          <a:p>
            <a:r>
              <a:rPr lang="vi-VN" sz="1050" b="1" dirty="0">
                <a:solidFill>
                  <a:schemeClr val="bg1"/>
                </a:solidFill>
                <a:latin typeface="Calibri (Body)"/>
              </a:rPr>
              <a:t>Package quantity</a:t>
            </a:r>
          </a:p>
        </p:txBody>
      </p:sp>
      <p:sp>
        <p:nvSpPr>
          <p:cNvPr id="33" name="Rectangle 32"/>
          <p:cNvSpPr/>
          <p:nvPr/>
        </p:nvSpPr>
        <p:spPr>
          <a:xfrm>
            <a:off x="2731950" y="2501579"/>
            <a:ext cx="1160718" cy="33745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b="1">
              <a:solidFill>
                <a:schemeClr val="bg1"/>
              </a:solidFill>
              <a:latin typeface="Calibri (Body)"/>
            </a:endParaRPr>
          </a:p>
        </p:txBody>
      </p:sp>
    </p:spTree>
    <p:extLst>
      <p:ext uri="{BB962C8B-B14F-4D97-AF65-F5344CB8AC3E}">
        <p14:creationId xmlns:p14="http://schemas.microsoft.com/office/powerpoint/2010/main" val="174503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2" grpId="0" animBg="1"/>
      <p:bldP spid="13" grpId="0"/>
      <p:bldP spid="15" grpId="0" animBg="1"/>
      <p:bldP spid="16" grpId="0"/>
      <p:bldP spid="17" grpId="0" animBg="1"/>
      <p:bldP spid="18" grpId="0"/>
      <p:bldP spid="19" grpId="0"/>
      <p:bldP spid="20" grpId="0" animBg="1"/>
      <p:bldP spid="2" grpId="0" animBg="1"/>
      <p:bldP spid="2" grpId="1" animBg="1"/>
      <p:bldP spid="3" grpId="0"/>
      <p:bldP spid="3" grpId="1"/>
      <p:bldP spid="21" grpId="0" animBg="1"/>
      <p:bldP spid="21" grpId="1" animBg="1"/>
      <p:bldP spid="22" grpId="0"/>
      <p:bldP spid="22" grpId="1"/>
      <p:bldP spid="23" grpId="0" animBg="1"/>
      <p:bldP spid="23" grpId="1" animBg="1"/>
      <p:bldP spid="24" grpId="0"/>
      <p:bldP spid="24" grpId="1"/>
      <p:bldP spid="27" grpId="0" animBg="1"/>
      <p:bldP spid="27" grpId="1" animBg="1"/>
      <p:bldP spid="28" grpId="0"/>
      <p:bldP spid="28" grpId="1"/>
      <p:bldP spid="30" grpId="0" animBg="1"/>
      <p:bldP spid="30" grpId="1" animBg="1"/>
      <p:bldP spid="31" grpId="0" animBg="1"/>
      <p:bldP spid="32" grpId="0"/>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21</a:t>
            </a:fld>
            <a:endParaRPr lang="en-US"/>
          </a:p>
        </p:txBody>
      </p:sp>
      <p:sp>
        <p:nvSpPr>
          <p:cNvPr id="8" name="Rectangle 7"/>
          <p:cNvSpPr/>
          <p:nvPr/>
        </p:nvSpPr>
        <p:spPr>
          <a:xfrm>
            <a:off x="1" y="857250"/>
            <a:ext cx="9143999" cy="5143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700" b="1">
              <a:solidFill>
                <a:schemeClr val="bg1"/>
              </a:solidFill>
              <a:latin typeface="Cambria" panose="02040503050406030204" pitchFamily="18" charset="0"/>
            </a:endParaRPr>
          </a:p>
        </p:txBody>
      </p:sp>
      <p:sp>
        <p:nvSpPr>
          <p:cNvPr id="7" name="Slide Number Placeholder 4"/>
          <p:cNvSpPr txBox="1">
            <a:spLocks/>
          </p:cNvSpPr>
          <p:nvPr/>
        </p:nvSpPr>
        <p:spPr>
          <a:xfrm>
            <a:off x="6452982" y="5649362"/>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4E57A3-B9FC-4051-9ECF-95B1A448CCF1}" type="slidenum">
              <a:rPr lang="en-US" sz="900"/>
              <a:pPr/>
              <a:t>21</a:t>
            </a:fld>
            <a:endParaRPr lang="en-US" sz="900"/>
          </a:p>
        </p:txBody>
      </p:sp>
      <p:pic>
        <p:nvPicPr>
          <p:cNvPr id="9" name="Picture 8"/>
          <p:cNvPicPr/>
          <p:nvPr/>
        </p:nvPicPr>
        <p:blipFill>
          <a:blip r:embed="rId3"/>
          <a:srcRect/>
          <a:stretch>
            <a:fillRect/>
          </a:stretch>
        </p:blipFill>
        <p:spPr bwMode="auto">
          <a:xfrm>
            <a:off x="509541" y="1082825"/>
            <a:ext cx="5381719" cy="4541688"/>
          </a:xfrm>
          <a:prstGeom prst="rect">
            <a:avLst/>
          </a:prstGeom>
          <a:noFill/>
          <a:ln w="9525">
            <a:noFill/>
            <a:miter lim="800000"/>
            <a:headEnd/>
            <a:tailEnd/>
          </a:ln>
        </p:spPr>
      </p:pic>
      <p:grpSp>
        <p:nvGrpSpPr>
          <p:cNvPr id="4" name="Group 3"/>
          <p:cNvGrpSpPr/>
          <p:nvPr/>
        </p:nvGrpSpPr>
        <p:grpSpPr>
          <a:xfrm>
            <a:off x="1225118" y="2504070"/>
            <a:ext cx="7780895" cy="3521530"/>
            <a:chOff x="1633491" y="2195759"/>
            <a:chExt cx="10374526" cy="4695373"/>
          </a:xfrm>
        </p:grpSpPr>
        <p:pic>
          <p:nvPicPr>
            <p:cNvPr id="3" name="Picture 2"/>
            <p:cNvPicPr>
              <a:picLocks noChangeAspect="1"/>
            </p:cNvPicPr>
            <p:nvPr/>
          </p:nvPicPr>
          <p:blipFill>
            <a:blip r:embed="rId4"/>
            <a:stretch>
              <a:fillRect/>
            </a:stretch>
          </p:blipFill>
          <p:spPr>
            <a:xfrm>
              <a:off x="5646821" y="2862094"/>
              <a:ext cx="6361196" cy="3995906"/>
            </a:xfrm>
            <a:prstGeom prst="rect">
              <a:avLst/>
            </a:prstGeom>
            <a:ln w="38100">
              <a:solidFill>
                <a:schemeClr val="bg1"/>
              </a:solidFill>
            </a:ln>
          </p:spPr>
        </p:pic>
        <p:sp>
          <p:nvSpPr>
            <p:cNvPr id="12" name="Oval 11"/>
            <p:cNvSpPr/>
            <p:nvPr/>
          </p:nvSpPr>
          <p:spPr>
            <a:xfrm>
              <a:off x="1633491" y="2195759"/>
              <a:ext cx="377371" cy="37737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b="1">
                <a:solidFill>
                  <a:schemeClr val="bg1"/>
                </a:solidFill>
                <a:latin typeface="Cambria" panose="02040503050406030204" pitchFamily="18" charset="0"/>
              </a:endParaRPr>
            </a:p>
          </p:txBody>
        </p:sp>
        <p:cxnSp>
          <p:nvCxnSpPr>
            <p:cNvPr id="13" name="Straight Connector 12"/>
            <p:cNvCxnSpPr>
              <a:stCxn id="12" idx="5"/>
            </p:cNvCxnSpPr>
            <p:nvPr/>
          </p:nvCxnSpPr>
          <p:spPr>
            <a:xfrm>
              <a:off x="1955597" y="2517865"/>
              <a:ext cx="3684600" cy="237531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640197" y="2895226"/>
              <a:ext cx="6361196" cy="399590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b="1">
                <a:solidFill>
                  <a:schemeClr val="bg1"/>
                </a:solidFill>
                <a:latin typeface="Cambria" panose="02040503050406030204" pitchFamily="18" charset="0"/>
              </a:endParaRPr>
            </a:p>
          </p:txBody>
        </p:sp>
      </p:grpSp>
      <p:cxnSp>
        <p:nvCxnSpPr>
          <p:cNvPr id="15" name="Straight Connector 14"/>
          <p:cNvCxnSpPr/>
          <p:nvPr/>
        </p:nvCxnSpPr>
        <p:spPr>
          <a:xfrm>
            <a:off x="1296408" y="1453222"/>
            <a:ext cx="43755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09541" y="1634227"/>
            <a:ext cx="5381719" cy="64580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b="1">
              <a:solidFill>
                <a:schemeClr val="bg1"/>
              </a:solidFill>
              <a:latin typeface="Cambria" panose="02040503050406030204" pitchFamily="18" charset="0"/>
            </a:endParaRPr>
          </a:p>
        </p:txBody>
      </p:sp>
      <p:sp>
        <p:nvSpPr>
          <p:cNvPr id="17" name="TextBox 16"/>
          <p:cNvSpPr txBox="1"/>
          <p:nvPr/>
        </p:nvSpPr>
        <p:spPr>
          <a:xfrm>
            <a:off x="2643979" y="1357228"/>
            <a:ext cx="1499278" cy="300082"/>
          </a:xfrm>
          <a:prstGeom prst="rect">
            <a:avLst/>
          </a:prstGeom>
          <a:noFill/>
        </p:spPr>
        <p:txBody>
          <a:bodyPr wrap="square" rtlCol="0">
            <a:spAutoFit/>
          </a:bodyPr>
          <a:lstStyle/>
          <a:p>
            <a:r>
              <a:rPr lang="vi-VN" sz="1350" b="1" dirty="0">
                <a:solidFill>
                  <a:schemeClr val="bg1"/>
                </a:solidFill>
              </a:rPr>
              <a:t>Information</a:t>
            </a:r>
          </a:p>
        </p:txBody>
      </p:sp>
      <p:sp>
        <p:nvSpPr>
          <p:cNvPr id="18" name="Rectangle 17"/>
          <p:cNvSpPr/>
          <p:nvPr/>
        </p:nvSpPr>
        <p:spPr>
          <a:xfrm>
            <a:off x="511245" y="2383150"/>
            <a:ext cx="5381719" cy="306998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b="1">
              <a:solidFill>
                <a:schemeClr val="bg1"/>
              </a:solidFill>
              <a:latin typeface="Cambria" panose="02040503050406030204" pitchFamily="18" charset="0"/>
            </a:endParaRPr>
          </a:p>
        </p:txBody>
      </p:sp>
      <p:sp>
        <p:nvSpPr>
          <p:cNvPr id="6" name="Rectangle 5"/>
          <p:cNvSpPr/>
          <p:nvPr/>
        </p:nvSpPr>
        <p:spPr>
          <a:xfrm>
            <a:off x="2848423" y="2079797"/>
            <a:ext cx="785294" cy="17976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b="1">
              <a:solidFill>
                <a:schemeClr val="bg1"/>
              </a:solidFill>
              <a:latin typeface="Cambria" panose="02040503050406030204" pitchFamily="18" charset="0"/>
            </a:endParaRPr>
          </a:p>
        </p:txBody>
      </p:sp>
      <p:sp>
        <p:nvSpPr>
          <p:cNvPr id="20" name="Rectangle 19"/>
          <p:cNvSpPr/>
          <p:nvPr/>
        </p:nvSpPr>
        <p:spPr>
          <a:xfrm>
            <a:off x="4143257" y="2061878"/>
            <a:ext cx="1588802" cy="18277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700" b="1">
              <a:solidFill>
                <a:schemeClr val="bg1"/>
              </a:solidFill>
              <a:latin typeface="Cambria" panose="02040503050406030204" pitchFamily="18" charset="0"/>
            </a:endParaRPr>
          </a:p>
        </p:txBody>
      </p:sp>
    </p:spTree>
    <p:extLst>
      <p:ext uri="{BB962C8B-B14F-4D97-AF65-F5344CB8AC3E}">
        <p14:creationId xmlns:p14="http://schemas.microsoft.com/office/powerpoint/2010/main" val="310475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4"/>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7"/>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8"/>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18" grpId="0" animBg="1"/>
      <p:bldP spid="18" grpId="1" animBg="1"/>
      <p:bldP spid="6" grpId="0" animBg="1"/>
      <p:bldP spid="6" grpId="1"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22</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8" name="Rectangle 7"/>
          <p:cNvSpPr/>
          <p:nvPr/>
        </p:nvSpPr>
        <p:spPr>
          <a:xfrm>
            <a:off x="6220326" y="1543056"/>
            <a:ext cx="2923674" cy="55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700" b="1">
                <a:solidFill>
                  <a:schemeClr val="bg1"/>
                </a:solidFill>
                <a:latin typeface="Cambria" panose="02040503050406030204" pitchFamily="18" charset="0"/>
              </a:rPr>
              <a:t>Mechanical Part</a:t>
            </a:r>
          </a:p>
        </p:txBody>
      </p:sp>
      <p:pic>
        <p:nvPicPr>
          <p:cNvPr id="9" name="Picture 8"/>
          <p:cNvPicPr>
            <a:picLocks noChangeAspect="1" noChangeArrowheads="1"/>
          </p:cNvPicPr>
          <p:nvPr/>
        </p:nvPicPr>
        <p:blipFill>
          <a:blip r:embed="rId2"/>
          <a:srcRect/>
          <a:stretch>
            <a:fillRect/>
          </a:stretch>
        </p:blipFill>
        <p:spPr bwMode="auto">
          <a:xfrm>
            <a:off x="133424" y="2735523"/>
            <a:ext cx="2473883" cy="2088934"/>
          </a:xfrm>
          <a:prstGeom prst="rect">
            <a:avLst/>
          </a:prstGeom>
          <a:noFill/>
          <a:ln w="9525">
            <a:noFill/>
            <a:miter lim="800000"/>
            <a:headEnd/>
            <a:tailEnd/>
          </a:ln>
          <a:effectLst/>
        </p:spPr>
      </p:pic>
      <p:pic>
        <p:nvPicPr>
          <p:cNvPr id="10" name="Picture 9"/>
          <p:cNvPicPr>
            <a:picLocks noChangeAspect="1" noChangeArrowheads="1"/>
          </p:cNvPicPr>
          <p:nvPr/>
        </p:nvPicPr>
        <p:blipFill>
          <a:blip r:embed="rId3"/>
          <a:srcRect/>
          <a:stretch>
            <a:fillRect/>
          </a:stretch>
        </p:blipFill>
        <p:spPr bwMode="auto">
          <a:xfrm>
            <a:off x="3389554" y="2623503"/>
            <a:ext cx="2214929" cy="2312974"/>
          </a:xfrm>
          <a:prstGeom prst="rect">
            <a:avLst/>
          </a:prstGeom>
          <a:noFill/>
          <a:ln w="9525">
            <a:noFill/>
            <a:miter lim="800000"/>
            <a:headEnd/>
            <a:tailEnd/>
          </a:ln>
          <a:effectLst/>
        </p:spPr>
      </p:pic>
      <p:pic>
        <p:nvPicPr>
          <p:cNvPr id="11" name="Picture 10"/>
          <p:cNvPicPr>
            <a:picLocks noChangeAspect="1" noChangeArrowheads="1"/>
          </p:cNvPicPr>
          <p:nvPr/>
        </p:nvPicPr>
        <p:blipFill>
          <a:blip r:embed="rId4"/>
          <a:srcRect/>
          <a:stretch>
            <a:fillRect/>
          </a:stretch>
        </p:blipFill>
        <p:spPr bwMode="auto">
          <a:xfrm>
            <a:off x="6386731" y="2854627"/>
            <a:ext cx="2502287" cy="1850723"/>
          </a:xfrm>
          <a:prstGeom prst="rect">
            <a:avLst/>
          </a:prstGeom>
          <a:noFill/>
          <a:ln w="9525">
            <a:noFill/>
            <a:miter lim="800000"/>
            <a:headEnd/>
            <a:tailEnd/>
          </a:ln>
          <a:effectLst/>
        </p:spPr>
      </p:pic>
      <p:sp>
        <p:nvSpPr>
          <p:cNvPr id="4" name="Right Arrow 3"/>
          <p:cNvSpPr/>
          <p:nvPr/>
        </p:nvSpPr>
        <p:spPr>
          <a:xfrm>
            <a:off x="2757799" y="3667036"/>
            <a:ext cx="481264" cy="173111"/>
          </a:xfrm>
          <a:prstGeom prst="rightArrow">
            <a:avLst/>
          </a:prstGeom>
          <a:solidFill>
            <a:srgbClr val="00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sp>
        <p:nvSpPr>
          <p:cNvPr id="12" name="Right Arrow 11"/>
          <p:cNvSpPr/>
          <p:nvPr/>
        </p:nvSpPr>
        <p:spPr>
          <a:xfrm>
            <a:off x="5754975" y="3667036"/>
            <a:ext cx="481264" cy="173111"/>
          </a:xfrm>
          <a:prstGeom prst="rightArrow">
            <a:avLst/>
          </a:prstGeom>
          <a:solidFill>
            <a:srgbClr val="00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spTree>
    <p:extLst>
      <p:ext uri="{BB962C8B-B14F-4D97-AF65-F5344CB8AC3E}">
        <p14:creationId xmlns:p14="http://schemas.microsoft.com/office/powerpoint/2010/main" val="168121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4E57A3-B9FC-4051-9ECF-95B1A448CCF1}" type="slidenum">
              <a:rPr lang="en-US" smtClean="0"/>
              <a:t>23</a:t>
            </a:fld>
            <a:endParaRPr lang="en-US"/>
          </a:p>
        </p:txBody>
      </p:sp>
      <p:cxnSp>
        <p:nvCxnSpPr>
          <p:cNvPr id="5" name="Straight Connector 4"/>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7" name="Rectangle 6"/>
          <p:cNvSpPr/>
          <p:nvPr/>
        </p:nvSpPr>
        <p:spPr>
          <a:xfrm>
            <a:off x="6220326" y="1543056"/>
            <a:ext cx="2923674" cy="55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700" b="1">
                <a:solidFill>
                  <a:schemeClr val="bg1"/>
                </a:solidFill>
                <a:latin typeface="Cambria" panose="02040503050406030204" pitchFamily="18" charset="0"/>
              </a:rPr>
              <a:t>Mechanical Part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957" y="2172799"/>
            <a:ext cx="4295043" cy="322128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8289" y="2209070"/>
            <a:ext cx="4198319" cy="3148739"/>
          </a:xfrm>
          <a:prstGeom prst="rect">
            <a:avLst/>
          </a:prstGeom>
        </p:spPr>
      </p:pic>
    </p:spTree>
    <p:extLst>
      <p:ext uri="{BB962C8B-B14F-4D97-AF65-F5344CB8AC3E}">
        <p14:creationId xmlns:p14="http://schemas.microsoft.com/office/powerpoint/2010/main" val="38974871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24</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4235116"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3.Limit and Future Plan</a:t>
            </a:r>
          </a:p>
        </p:txBody>
      </p:sp>
      <p:sp>
        <p:nvSpPr>
          <p:cNvPr id="17" name="Rectangle 5"/>
          <p:cNvSpPr>
            <a:spLocks noChangeArrowheads="1"/>
          </p:cNvSpPr>
          <p:nvPr/>
        </p:nvSpPr>
        <p:spPr bwMode="auto">
          <a:xfrm>
            <a:off x="3000376" y="2248705"/>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4" name="Rectangle 1"/>
          <p:cNvSpPr>
            <a:spLocks noChangeArrowheads="1"/>
          </p:cNvSpPr>
          <p:nvPr/>
        </p:nvSpPr>
        <p:spPr bwMode="auto">
          <a:xfrm>
            <a:off x="545700" y="1568001"/>
            <a:ext cx="237606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350"/>
          </a:p>
        </p:txBody>
      </p:sp>
      <p:graphicFrame>
        <p:nvGraphicFramePr>
          <p:cNvPr id="21" name="Chart 20"/>
          <p:cNvGraphicFramePr/>
          <p:nvPr>
            <p:extLst/>
          </p:nvPr>
        </p:nvGraphicFramePr>
        <p:xfrm>
          <a:off x="361950" y="1594807"/>
          <a:ext cx="6096000" cy="406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p:nvPr>
            <p:extLst/>
          </p:nvPr>
        </p:nvGraphicFramePr>
        <p:xfrm>
          <a:off x="6358890" y="2308810"/>
          <a:ext cx="2785110" cy="26359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14075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94244" y="2589771"/>
            <a:ext cx="2527413" cy="2173588"/>
          </a:xfrm>
          <a:prstGeom prst="rect">
            <a:avLst/>
          </a:prstGeom>
        </p:spPr>
      </p:pic>
      <p:sp>
        <p:nvSpPr>
          <p:cNvPr id="5" name="Slide Number Placeholder 4"/>
          <p:cNvSpPr>
            <a:spLocks noGrp="1"/>
          </p:cNvSpPr>
          <p:nvPr>
            <p:ph type="sldNum" sz="quarter" idx="12"/>
          </p:nvPr>
        </p:nvSpPr>
        <p:spPr/>
        <p:txBody>
          <a:bodyPr/>
          <a:lstStyle/>
          <a:p>
            <a:fld id="{D94E57A3-B9FC-4051-9ECF-95B1A448CCF1}" type="slidenum">
              <a:rPr lang="en-US" smtClean="0"/>
              <a:t>25</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4235116"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3.Limit and Future Plan</a:t>
            </a:r>
          </a:p>
        </p:txBody>
      </p:sp>
      <p:pic>
        <p:nvPicPr>
          <p:cNvPr id="4" name="Picture 3"/>
          <p:cNvPicPr>
            <a:picLocks noChangeAspect="1"/>
          </p:cNvPicPr>
          <p:nvPr/>
        </p:nvPicPr>
        <p:blipFill>
          <a:blip r:embed="rId3"/>
          <a:stretch>
            <a:fillRect/>
          </a:stretch>
        </p:blipFill>
        <p:spPr>
          <a:xfrm>
            <a:off x="802768" y="3107062"/>
            <a:ext cx="4123195" cy="1139004"/>
          </a:xfrm>
          <a:prstGeom prst="rect">
            <a:avLst/>
          </a:prstGeom>
        </p:spPr>
      </p:pic>
    </p:spTree>
    <p:extLst>
      <p:ext uri="{BB962C8B-B14F-4D97-AF65-F5344CB8AC3E}">
        <p14:creationId xmlns:p14="http://schemas.microsoft.com/office/powerpoint/2010/main" val="3872359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26</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4235116"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3.Limit and Future Plan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956" y="2089549"/>
            <a:ext cx="2290082" cy="1703822"/>
          </a:xfrm>
          <a:prstGeom prst="rect">
            <a:avLst/>
          </a:prstGeom>
        </p:spPr>
      </p:pic>
      <p:sp>
        <p:nvSpPr>
          <p:cNvPr id="3" name="TextBox 2"/>
          <p:cNvSpPr txBox="1"/>
          <p:nvPr/>
        </p:nvSpPr>
        <p:spPr>
          <a:xfrm>
            <a:off x="110857" y="1697134"/>
            <a:ext cx="2140330" cy="415498"/>
          </a:xfrm>
          <a:prstGeom prst="rect">
            <a:avLst/>
          </a:prstGeom>
          <a:noFill/>
        </p:spPr>
        <p:txBody>
          <a:bodyPr wrap="none" rtlCol="0">
            <a:spAutoFit/>
          </a:bodyPr>
          <a:lstStyle/>
          <a:p>
            <a:r>
              <a:rPr lang="en-US" sz="2100">
                <a:solidFill>
                  <a:schemeClr val="bg1"/>
                </a:solidFill>
              </a:rPr>
              <a:t>Learning Machine</a:t>
            </a:r>
            <a:endParaRPr lang="en-US" sz="21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742" y="2089550"/>
            <a:ext cx="1986747" cy="1703821"/>
          </a:xfrm>
          <a:prstGeom prst="rect">
            <a:avLst/>
          </a:prstGeom>
        </p:spPr>
      </p:pic>
      <p:sp>
        <p:nvSpPr>
          <p:cNvPr id="9" name="TextBox 8"/>
          <p:cNvSpPr txBox="1"/>
          <p:nvPr/>
        </p:nvSpPr>
        <p:spPr>
          <a:xfrm>
            <a:off x="3455335" y="1697134"/>
            <a:ext cx="1604927" cy="415498"/>
          </a:xfrm>
          <a:prstGeom prst="rect">
            <a:avLst/>
          </a:prstGeom>
          <a:noFill/>
        </p:spPr>
        <p:txBody>
          <a:bodyPr wrap="none" rtlCol="0">
            <a:spAutoFit/>
          </a:bodyPr>
          <a:lstStyle/>
          <a:p>
            <a:r>
              <a:rPr lang="en-US" sz="2100" dirty="0">
                <a:solidFill>
                  <a:schemeClr val="bg1"/>
                </a:solidFill>
              </a:rPr>
              <a:t>Other Object</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192" y="2089549"/>
            <a:ext cx="2366419" cy="1703822"/>
          </a:xfrm>
          <a:prstGeom prst="rect">
            <a:avLst/>
          </a:prstGeom>
        </p:spPr>
      </p:pic>
      <p:sp>
        <p:nvSpPr>
          <p:cNvPr id="11" name="TextBox 10"/>
          <p:cNvSpPr txBox="1"/>
          <p:nvPr/>
        </p:nvSpPr>
        <p:spPr>
          <a:xfrm>
            <a:off x="6495098" y="1697134"/>
            <a:ext cx="1487587" cy="415498"/>
          </a:xfrm>
          <a:prstGeom prst="rect">
            <a:avLst/>
          </a:prstGeom>
          <a:noFill/>
        </p:spPr>
        <p:txBody>
          <a:bodyPr wrap="none" rtlCol="0">
            <a:spAutoFit/>
          </a:bodyPr>
          <a:lstStyle/>
          <a:p>
            <a:r>
              <a:rPr lang="en-US" sz="2100" dirty="0">
                <a:solidFill>
                  <a:schemeClr val="bg1"/>
                </a:solidFill>
              </a:rPr>
              <a:t>Automation</a:t>
            </a:r>
          </a:p>
        </p:txBody>
      </p:sp>
    </p:spTree>
    <p:extLst>
      <p:ext uri="{BB962C8B-B14F-4D97-AF65-F5344CB8AC3E}">
        <p14:creationId xmlns:p14="http://schemas.microsoft.com/office/powerpoint/2010/main" val="2667762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27</a:t>
            </a:fld>
            <a:endParaRPr lang="en-US"/>
          </a:p>
        </p:txBody>
      </p:sp>
      <p:sp>
        <p:nvSpPr>
          <p:cNvPr id="9" name="Rectangle 8"/>
          <p:cNvSpPr/>
          <p:nvPr/>
        </p:nvSpPr>
        <p:spPr>
          <a:xfrm>
            <a:off x="2819995" y="2908698"/>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a:solidFill>
                  <a:srgbClr val="00BFFF"/>
                </a:solidFill>
                <a:latin typeface="Cambria" panose="02040503050406030204" pitchFamily="18" charset="0"/>
              </a:rPr>
              <a:t>DEMO</a:t>
            </a:r>
          </a:p>
        </p:txBody>
      </p:sp>
    </p:spTree>
    <p:extLst>
      <p:ext uri="{BB962C8B-B14F-4D97-AF65-F5344CB8AC3E}">
        <p14:creationId xmlns:p14="http://schemas.microsoft.com/office/powerpoint/2010/main" val="18074708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28</a:t>
            </a:fld>
            <a:endParaRPr lang="en-US"/>
          </a:p>
        </p:txBody>
      </p:sp>
      <p:sp>
        <p:nvSpPr>
          <p:cNvPr id="6" name="Rectangle 5"/>
          <p:cNvSpPr/>
          <p:nvPr/>
        </p:nvSpPr>
        <p:spPr>
          <a:xfrm>
            <a:off x="1636295" y="2962777"/>
            <a:ext cx="6075947"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a:solidFill>
                  <a:srgbClr val="00BFFF"/>
                </a:solidFill>
                <a:latin typeface="Cambria" panose="02040503050406030204" pitchFamily="18" charset="0"/>
              </a:rPr>
              <a:t>Question and Answer</a:t>
            </a:r>
          </a:p>
        </p:txBody>
      </p:sp>
    </p:spTree>
    <p:extLst>
      <p:ext uri="{BB962C8B-B14F-4D97-AF65-F5344CB8AC3E}">
        <p14:creationId xmlns:p14="http://schemas.microsoft.com/office/powerpoint/2010/main" val="1384153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29</a:t>
            </a:fld>
            <a:endParaRPr lang="en-US"/>
          </a:p>
        </p:txBody>
      </p:sp>
      <p:sp>
        <p:nvSpPr>
          <p:cNvPr id="6" name="Rectangle 5"/>
          <p:cNvSpPr/>
          <p:nvPr/>
        </p:nvSpPr>
        <p:spPr>
          <a:xfrm>
            <a:off x="1636295" y="2962777"/>
            <a:ext cx="6075947"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a:solidFill>
                  <a:srgbClr val="00BFFF"/>
                </a:solidFill>
                <a:latin typeface="Cambria" panose="02040503050406030204" pitchFamily="18" charset="0"/>
              </a:rPr>
              <a:t>Thanks You.</a:t>
            </a:r>
          </a:p>
        </p:txBody>
      </p:sp>
    </p:spTree>
    <p:extLst>
      <p:ext uri="{BB962C8B-B14F-4D97-AF65-F5344CB8AC3E}">
        <p14:creationId xmlns:p14="http://schemas.microsoft.com/office/powerpoint/2010/main" val="3560338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Slide Number Placeholder 6"/>
          <p:cNvSpPr>
            <a:spLocks noGrp="1"/>
          </p:cNvSpPr>
          <p:nvPr>
            <p:ph type="sldNum" sz="quarter" idx="12"/>
          </p:nvPr>
        </p:nvSpPr>
        <p:spPr/>
        <p:txBody>
          <a:bodyPr/>
          <a:lstStyle/>
          <a:p>
            <a:fld id="{D94E57A3-B9FC-4051-9ECF-95B1A448CCF1}" type="slidenum">
              <a:rPr lang="en-US" smtClean="0"/>
              <a:t>3</a:t>
            </a:fld>
            <a:endParaRPr lang="en-US"/>
          </a:p>
        </p:txBody>
      </p:sp>
      <p:sp>
        <p:nvSpPr>
          <p:cNvPr id="8" name="Rectangle 7"/>
          <p:cNvSpPr/>
          <p:nvPr/>
        </p:nvSpPr>
        <p:spPr>
          <a:xfrm>
            <a:off x="3505796" y="857251"/>
            <a:ext cx="21324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OUTLINE</a:t>
            </a:r>
          </a:p>
        </p:txBody>
      </p:sp>
      <p:grpSp>
        <p:nvGrpSpPr>
          <p:cNvPr id="20" name="Group 19"/>
          <p:cNvGrpSpPr/>
          <p:nvPr/>
        </p:nvGrpSpPr>
        <p:grpSpPr>
          <a:xfrm>
            <a:off x="2472635" y="2283265"/>
            <a:ext cx="5784650" cy="535778"/>
            <a:chOff x="2459833" y="1714501"/>
            <a:chExt cx="7712866" cy="857250"/>
          </a:xfrm>
        </p:grpSpPr>
        <p:sp>
          <p:nvSpPr>
            <p:cNvPr id="10" name="Rectangle 9"/>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1</a:t>
              </a:r>
            </a:p>
          </p:txBody>
        </p:sp>
        <p:sp>
          <p:nvSpPr>
            <p:cNvPr id="11" name="Rectangle 10"/>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b="1">
                  <a:solidFill>
                    <a:schemeClr val="bg1"/>
                  </a:solidFill>
                  <a:latin typeface="Cambria" panose="02040503050406030204" pitchFamily="18" charset="0"/>
                </a:rPr>
                <a:t>Overview</a:t>
              </a:r>
            </a:p>
          </p:txBody>
        </p:sp>
      </p:grpSp>
      <p:grpSp>
        <p:nvGrpSpPr>
          <p:cNvPr id="24" name="Group 23"/>
          <p:cNvGrpSpPr/>
          <p:nvPr/>
        </p:nvGrpSpPr>
        <p:grpSpPr>
          <a:xfrm>
            <a:off x="2472635" y="2943109"/>
            <a:ext cx="5784650" cy="535778"/>
            <a:chOff x="2459833" y="1714501"/>
            <a:chExt cx="7712866" cy="857250"/>
          </a:xfrm>
        </p:grpSpPr>
        <p:sp>
          <p:nvSpPr>
            <p:cNvPr id="25" name="Rectangle 24"/>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2</a:t>
              </a:r>
            </a:p>
          </p:txBody>
        </p:sp>
        <p:sp>
          <p:nvSpPr>
            <p:cNvPr id="26" name="Rectangle 25"/>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b="1">
                  <a:solidFill>
                    <a:schemeClr val="bg1"/>
                  </a:solidFill>
                  <a:latin typeface="Cambria" panose="02040503050406030204" pitchFamily="18" charset="0"/>
                </a:rPr>
                <a:t>How could we do?</a:t>
              </a:r>
            </a:p>
          </p:txBody>
        </p:sp>
      </p:grpSp>
      <p:grpSp>
        <p:nvGrpSpPr>
          <p:cNvPr id="27" name="Group 26"/>
          <p:cNvGrpSpPr/>
          <p:nvPr/>
        </p:nvGrpSpPr>
        <p:grpSpPr>
          <a:xfrm>
            <a:off x="2472635" y="3602953"/>
            <a:ext cx="5784650" cy="535778"/>
            <a:chOff x="2459833" y="1714501"/>
            <a:chExt cx="7712866" cy="857250"/>
          </a:xfrm>
        </p:grpSpPr>
        <p:sp>
          <p:nvSpPr>
            <p:cNvPr id="28" name="Rectangle 27"/>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3</a:t>
              </a:r>
            </a:p>
          </p:txBody>
        </p:sp>
        <p:sp>
          <p:nvSpPr>
            <p:cNvPr id="29" name="Rectangle 28"/>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b="1">
                  <a:solidFill>
                    <a:schemeClr val="bg1"/>
                  </a:solidFill>
                  <a:latin typeface="Cambria" panose="02040503050406030204" pitchFamily="18" charset="0"/>
                </a:rPr>
                <a:t>Limit and Future Plan</a:t>
              </a:r>
            </a:p>
          </p:txBody>
        </p:sp>
      </p:grpSp>
      <p:grpSp>
        <p:nvGrpSpPr>
          <p:cNvPr id="30" name="Group 29"/>
          <p:cNvGrpSpPr/>
          <p:nvPr/>
        </p:nvGrpSpPr>
        <p:grpSpPr>
          <a:xfrm>
            <a:off x="2472635" y="4262797"/>
            <a:ext cx="5784650" cy="535778"/>
            <a:chOff x="2459833" y="1714501"/>
            <a:chExt cx="7712866" cy="857250"/>
          </a:xfrm>
        </p:grpSpPr>
        <p:sp>
          <p:nvSpPr>
            <p:cNvPr id="31" name="Rectangle 30"/>
            <p:cNvSpPr/>
            <p:nvPr/>
          </p:nvSpPr>
          <p:spPr>
            <a:xfrm>
              <a:off x="2459833" y="1714501"/>
              <a:ext cx="859536"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4</a:t>
              </a:r>
            </a:p>
          </p:txBody>
        </p:sp>
        <p:sp>
          <p:nvSpPr>
            <p:cNvPr id="32" name="Rectangle 31"/>
            <p:cNvSpPr/>
            <p:nvPr/>
          </p:nvSpPr>
          <p:spPr>
            <a:xfrm>
              <a:off x="3319368" y="1714501"/>
              <a:ext cx="6853331" cy="85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b="1">
                  <a:solidFill>
                    <a:schemeClr val="bg1"/>
                  </a:solidFill>
                  <a:latin typeface="Cambria" panose="02040503050406030204" pitchFamily="18" charset="0"/>
                </a:rPr>
                <a:t>Question and Answer</a:t>
              </a:r>
            </a:p>
          </p:txBody>
        </p:sp>
      </p:grpSp>
    </p:spTree>
    <p:extLst>
      <p:ext uri="{BB962C8B-B14F-4D97-AF65-F5344CB8AC3E}">
        <p14:creationId xmlns:p14="http://schemas.microsoft.com/office/powerpoint/2010/main" val="227300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4</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639295" y="4735173"/>
            <a:ext cx="3699605"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Price Sorter Machine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359" y="2141986"/>
            <a:ext cx="3257550" cy="257175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495" y="2363586"/>
            <a:ext cx="2775204" cy="2402586"/>
          </a:xfrm>
          <a:prstGeom prst="rect">
            <a:avLst/>
          </a:prstGeom>
        </p:spPr>
      </p:pic>
      <p:sp>
        <p:nvSpPr>
          <p:cNvPr id="14" name="Rectangle 13"/>
          <p:cNvSpPr/>
          <p:nvPr/>
        </p:nvSpPr>
        <p:spPr>
          <a:xfrm>
            <a:off x="4940332" y="4766173"/>
            <a:ext cx="3699605"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M&amp;M Sorter Machine</a:t>
            </a:r>
          </a:p>
        </p:txBody>
      </p:sp>
      <p:sp>
        <p:nvSpPr>
          <p:cNvPr id="15" name="Rectangle 14"/>
          <p:cNvSpPr/>
          <p:nvPr/>
        </p:nvSpPr>
        <p:spPr>
          <a:xfrm>
            <a:off x="0" y="857251"/>
            <a:ext cx="21324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1.Overview</a:t>
            </a:r>
          </a:p>
        </p:txBody>
      </p:sp>
    </p:spTree>
    <p:extLst>
      <p:ext uri="{BB962C8B-B14F-4D97-AF65-F5344CB8AC3E}">
        <p14:creationId xmlns:p14="http://schemas.microsoft.com/office/powerpoint/2010/main" val="21202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5</a:t>
            </a:fld>
            <a:endParaRPr lang="en-US"/>
          </a:p>
        </p:txBody>
      </p:sp>
      <p:sp>
        <p:nvSpPr>
          <p:cNvPr id="6" name="Rectangle 5"/>
          <p:cNvSpPr/>
          <p:nvPr/>
        </p:nvSpPr>
        <p:spPr>
          <a:xfrm>
            <a:off x="0" y="857251"/>
            <a:ext cx="21324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1.Overview</a:t>
            </a:r>
          </a:p>
        </p:txBody>
      </p:sp>
      <p:cxnSp>
        <p:nvCxnSpPr>
          <p:cNvPr id="7" name="Straight Connector 6"/>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621506" y="1630860"/>
            <a:ext cx="3425429"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Scenarios Problem</a:t>
            </a:r>
          </a:p>
        </p:txBody>
      </p:sp>
      <p:grpSp>
        <p:nvGrpSpPr>
          <p:cNvPr id="22" name="Group 21"/>
          <p:cNvGrpSpPr/>
          <p:nvPr/>
        </p:nvGrpSpPr>
        <p:grpSpPr>
          <a:xfrm>
            <a:off x="30360" y="2638672"/>
            <a:ext cx="9018987" cy="2659612"/>
            <a:chOff x="40480" y="2375229"/>
            <a:chExt cx="12025316" cy="3546149"/>
          </a:xfrm>
        </p:grpSpPr>
        <p:grpSp>
          <p:nvGrpSpPr>
            <p:cNvPr id="20" name="Group 19"/>
            <p:cNvGrpSpPr/>
            <p:nvPr/>
          </p:nvGrpSpPr>
          <p:grpSpPr>
            <a:xfrm>
              <a:off x="40480" y="2375229"/>
              <a:ext cx="12025316" cy="3546149"/>
              <a:chOff x="109532" y="2400306"/>
              <a:chExt cx="12025316" cy="3546149"/>
            </a:xfrm>
          </p:grpSpPr>
          <p:pic>
            <p:nvPicPr>
              <p:cNvPr id="10" name="Picture 9"/>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9532" y="2678113"/>
                <a:ext cx="2438400" cy="2438400"/>
              </a:xfrm>
              <a:prstGeom prst="rect">
                <a:avLst/>
              </a:prstGeom>
            </p:spPr>
          </p:pic>
          <p:pic>
            <p:nvPicPr>
              <p:cNvPr id="13" name="Picture 12"/>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33893" y="2697163"/>
                <a:ext cx="2438400" cy="2419350"/>
              </a:xfrm>
              <a:prstGeom prst="rect">
                <a:avLst/>
              </a:prstGeom>
            </p:spPr>
          </p:pic>
          <p:sp>
            <p:nvSpPr>
              <p:cNvPr id="14" name="Right Arrow 13"/>
              <p:cNvSpPr/>
              <p:nvPr/>
            </p:nvSpPr>
            <p:spPr>
              <a:xfrm>
                <a:off x="2686044" y="3714750"/>
                <a:ext cx="1614487" cy="62865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700" b="1">
                  <a:solidFill>
                    <a:schemeClr val="bg1"/>
                  </a:solidFill>
                  <a:latin typeface="Cambria" panose="02040503050406030204" pitchFamily="18" charset="0"/>
                </a:endParaRPr>
              </a:p>
            </p:txBody>
          </p:sp>
          <p:sp>
            <p:nvSpPr>
              <p:cNvPr id="16" name="Right Arrow 15"/>
              <p:cNvSpPr/>
              <p:nvPr/>
            </p:nvSpPr>
            <p:spPr>
              <a:xfrm>
                <a:off x="6991339" y="3714750"/>
                <a:ext cx="1614487" cy="62865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700" b="1">
                  <a:solidFill>
                    <a:schemeClr val="bg1"/>
                  </a:solidFill>
                  <a:latin typeface="Cambria" panose="02040503050406030204" pitchFamily="18" charset="0"/>
                </a:endParaRPr>
              </a:p>
            </p:txBody>
          </p:sp>
          <p:pic>
            <p:nvPicPr>
              <p:cNvPr id="17" name="Picture 16"/>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80050" y="2400306"/>
                <a:ext cx="3554798" cy="3546149"/>
              </a:xfrm>
              <a:prstGeom prst="rect">
                <a:avLst/>
              </a:prstGeom>
            </p:spPr>
          </p:pic>
        </p:grpSp>
        <p:cxnSp>
          <p:nvCxnSpPr>
            <p:cNvPr id="19" name="Straight Connector 18"/>
            <p:cNvCxnSpPr/>
            <p:nvPr/>
          </p:nvCxnSpPr>
          <p:spPr>
            <a:xfrm>
              <a:off x="233352" y="2400306"/>
              <a:ext cx="11791948" cy="0"/>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233352" y="5486406"/>
              <a:ext cx="11791948" cy="0"/>
            </a:xfrm>
            <a:prstGeom prst="line">
              <a:avLst/>
            </a:prstGeom>
            <a:ln w="28575"/>
          </p:spPr>
          <p:style>
            <a:lnRef idx="3">
              <a:schemeClr val="accent2"/>
            </a:lnRef>
            <a:fillRef idx="0">
              <a:schemeClr val="accent2"/>
            </a:fillRef>
            <a:effectRef idx="2">
              <a:schemeClr val="accent2"/>
            </a:effectRef>
            <a:fontRef idx="minor">
              <a:schemeClr val="tx1"/>
            </a:fontRef>
          </p:style>
        </p:cxnSp>
      </p:grpSp>
      <p:sp>
        <p:nvSpPr>
          <p:cNvPr id="24" name="Bent Arrow 23"/>
          <p:cNvSpPr/>
          <p:nvPr/>
        </p:nvSpPr>
        <p:spPr>
          <a:xfrm rot="5400000">
            <a:off x="3930846" y="1857005"/>
            <a:ext cx="664369" cy="709158"/>
          </a:xfrm>
          <a:prstGeom prst="ben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700" b="1">
              <a:solidFill>
                <a:schemeClr val="bg1"/>
              </a:solidFill>
              <a:latin typeface="Cambria" panose="02040503050406030204" pitchFamily="18" charset="0"/>
            </a:endParaRPr>
          </a:p>
        </p:txBody>
      </p:sp>
      <p:sp>
        <p:nvSpPr>
          <p:cNvPr id="25" name="Bent Arrow 24"/>
          <p:cNvSpPr/>
          <p:nvPr/>
        </p:nvSpPr>
        <p:spPr>
          <a:xfrm rot="10800000" flipH="1">
            <a:off x="4381953" y="5075161"/>
            <a:ext cx="664369" cy="709158"/>
          </a:xfrm>
          <a:prstGeom prst="ben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700" b="1">
              <a:solidFill>
                <a:schemeClr val="bg1"/>
              </a:solidFill>
              <a:latin typeface="Cambria" panose="02040503050406030204" pitchFamily="18" charset="0"/>
            </a:endParaRPr>
          </a:p>
        </p:txBody>
      </p:sp>
      <p:sp>
        <p:nvSpPr>
          <p:cNvPr id="26" name="Rectangle 25"/>
          <p:cNvSpPr/>
          <p:nvPr/>
        </p:nvSpPr>
        <p:spPr>
          <a:xfrm>
            <a:off x="5177431" y="5286970"/>
            <a:ext cx="2366369"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Our Solution</a:t>
            </a:r>
          </a:p>
        </p:txBody>
      </p:sp>
    </p:spTree>
    <p:extLst>
      <p:ext uri="{BB962C8B-B14F-4D97-AF65-F5344CB8AC3E}">
        <p14:creationId xmlns:p14="http://schemas.microsoft.com/office/powerpoint/2010/main" val="3972203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94E57A3-B9FC-4051-9ECF-95B1A448CCF1}" type="slidenum">
              <a:rPr lang="en-US" smtClean="0"/>
              <a:t>6</a:t>
            </a:fld>
            <a:endParaRPr lang="en-US"/>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0" y="857251"/>
            <a:ext cx="21324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1.Overview</a:t>
            </a:r>
          </a:p>
        </p:txBody>
      </p:sp>
      <p:grpSp>
        <p:nvGrpSpPr>
          <p:cNvPr id="37" name="Group 36"/>
          <p:cNvGrpSpPr/>
          <p:nvPr/>
        </p:nvGrpSpPr>
        <p:grpSpPr>
          <a:xfrm>
            <a:off x="1469827" y="2790975"/>
            <a:ext cx="5882879" cy="1499890"/>
            <a:chOff x="2416969" y="2621160"/>
            <a:chExt cx="7843838" cy="1999853"/>
          </a:xfrm>
        </p:grpSpPr>
        <p:grpSp>
          <p:nvGrpSpPr>
            <p:cNvPr id="35" name="Group 34"/>
            <p:cNvGrpSpPr/>
            <p:nvPr/>
          </p:nvGrpSpPr>
          <p:grpSpPr>
            <a:xfrm>
              <a:off x="2416969" y="2621160"/>
              <a:ext cx="7843838" cy="1999853"/>
              <a:chOff x="2628900" y="3171032"/>
              <a:chExt cx="7843838" cy="1999853"/>
            </a:xfrm>
          </p:grpSpPr>
          <p:sp>
            <p:nvSpPr>
              <p:cNvPr id="9" name="Rectangle 8"/>
              <p:cNvSpPr/>
              <p:nvPr/>
            </p:nvSpPr>
            <p:spPr>
              <a:xfrm>
                <a:off x="2628900" y="3749477"/>
                <a:ext cx="1557338" cy="842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bg1"/>
                    </a:solidFill>
                    <a:latin typeface="Cambria" panose="02040503050406030204" pitchFamily="18" charset="0"/>
                  </a:rPr>
                  <a:t>Scope</a:t>
                </a:r>
              </a:p>
            </p:txBody>
          </p:sp>
          <p:grpSp>
            <p:nvGrpSpPr>
              <p:cNvPr id="32" name="Group 31"/>
              <p:cNvGrpSpPr/>
              <p:nvPr/>
            </p:nvGrpSpPr>
            <p:grpSpPr>
              <a:xfrm>
                <a:off x="5029199" y="3171032"/>
                <a:ext cx="5443539" cy="1999853"/>
                <a:chOff x="5029199" y="3171032"/>
                <a:chExt cx="5443539" cy="1999853"/>
              </a:xfrm>
            </p:grpSpPr>
            <p:sp>
              <p:nvSpPr>
                <p:cNvPr id="19" name="Rectangle 18"/>
                <p:cNvSpPr/>
                <p:nvPr/>
              </p:nvSpPr>
              <p:spPr>
                <a:xfrm>
                  <a:off x="5029199" y="3171032"/>
                  <a:ext cx="5443539" cy="81438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a:solidFill>
                        <a:schemeClr val="bg1"/>
                      </a:solidFill>
                      <a:latin typeface="Cambria" panose="02040503050406030204" pitchFamily="18" charset="0"/>
                    </a:rPr>
                    <a:t>Product Sorter Machine</a:t>
                  </a:r>
                </a:p>
              </p:txBody>
            </p:sp>
            <p:sp>
              <p:nvSpPr>
                <p:cNvPr id="20" name="Rectangle 19"/>
                <p:cNvSpPr/>
                <p:nvPr/>
              </p:nvSpPr>
              <p:spPr>
                <a:xfrm>
                  <a:off x="5029199" y="4356497"/>
                  <a:ext cx="5443539" cy="81438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a:solidFill>
                        <a:schemeClr val="bg1"/>
                      </a:solidFill>
                      <a:latin typeface="Cambria" panose="02040503050406030204" pitchFamily="18" charset="0"/>
                    </a:rPr>
                    <a:t>Desktop Application</a:t>
                  </a:r>
                </a:p>
              </p:txBody>
            </p:sp>
          </p:grpSp>
        </p:grpSp>
        <p:grpSp>
          <p:nvGrpSpPr>
            <p:cNvPr id="36" name="Group 35"/>
            <p:cNvGrpSpPr/>
            <p:nvPr/>
          </p:nvGrpSpPr>
          <p:grpSpPr>
            <a:xfrm>
              <a:off x="3974307" y="3028354"/>
              <a:ext cx="842961" cy="1185465"/>
              <a:chOff x="3974307" y="3028354"/>
              <a:chExt cx="842961" cy="1185465"/>
            </a:xfrm>
          </p:grpSpPr>
          <p:cxnSp>
            <p:nvCxnSpPr>
              <p:cNvPr id="12" name="Straight Connector 11"/>
              <p:cNvCxnSpPr>
                <a:stCxn id="9" idx="3"/>
                <a:endCxn id="19" idx="1"/>
              </p:cNvCxnSpPr>
              <p:nvPr/>
            </p:nvCxnSpPr>
            <p:spPr>
              <a:xfrm flipV="1">
                <a:off x="3974307" y="3028354"/>
                <a:ext cx="842961" cy="592733"/>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3"/>
                <a:endCxn id="20" idx="1"/>
              </p:cNvCxnSpPr>
              <p:nvPr/>
            </p:nvCxnSpPr>
            <p:spPr>
              <a:xfrm>
                <a:off x="3974307" y="3621087"/>
                <a:ext cx="842961" cy="59273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2241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14597" y="3366195"/>
            <a:ext cx="3646454" cy="1508436"/>
            <a:chOff x="3352796" y="3345260"/>
            <a:chExt cx="4861938" cy="2011248"/>
          </a:xfrm>
        </p:grpSpPr>
        <p:sp>
          <p:nvSpPr>
            <p:cNvPr id="65" name="Rectangle 64"/>
            <p:cNvSpPr/>
            <p:nvPr/>
          </p:nvSpPr>
          <p:spPr>
            <a:xfrm>
              <a:off x="3352796" y="3345260"/>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a:p>
              <a:pPr algn="ctr"/>
              <a:r>
                <a:rPr lang="en-US" sz="1500" b="1">
                  <a:cs typeface="Times New Roman" panose="02020603050405020304" pitchFamily="18" charset="0"/>
                </a:rPr>
                <a:t>Filter</a:t>
              </a: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p:txBody>
        </p:sp>
        <p:grpSp>
          <p:nvGrpSpPr>
            <p:cNvPr id="9" name="Group 8"/>
            <p:cNvGrpSpPr/>
            <p:nvPr/>
          </p:nvGrpSpPr>
          <p:grpSpPr>
            <a:xfrm>
              <a:off x="3493162" y="4475768"/>
              <a:ext cx="4581206" cy="880740"/>
              <a:chOff x="3553827" y="4475768"/>
              <a:chExt cx="4581206" cy="880740"/>
            </a:xfrm>
          </p:grpSpPr>
          <p:sp>
            <p:nvSpPr>
              <p:cNvPr id="66" name="Rectangle 65"/>
              <p:cNvSpPr/>
              <p:nvPr/>
            </p:nvSpPr>
            <p:spPr>
              <a:xfrm>
                <a:off x="3553827" y="4475768"/>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Red</a:t>
                </a:r>
              </a:p>
            </p:txBody>
          </p:sp>
          <p:sp>
            <p:nvSpPr>
              <p:cNvPr id="67" name="Rectangle 66"/>
              <p:cNvSpPr/>
              <p:nvPr/>
            </p:nvSpPr>
            <p:spPr>
              <a:xfrm>
                <a:off x="4521085" y="4475768"/>
                <a:ext cx="797950"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Blue</a:t>
                </a:r>
              </a:p>
            </p:txBody>
          </p:sp>
          <p:sp>
            <p:nvSpPr>
              <p:cNvPr id="68" name="Rectangle 67"/>
              <p:cNvSpPr/>
              <p:nvPr/>
            </p:nvSpPr>
            <p:spPr>
              <a:xfrm>
                <a:off x="5454035" y="4475768"/>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Green</a:t>
                </a:r>
              </a:p>
            </p:txBody>
          </p:sp>
          <p:sp>
            <p:nvSpPr>
              <p:cNvPr id="69" name="Rectangle 68"/>
              <p:cNvSpPr/>
              <p:nvPr/>
            </p:nvSpPr>
            <p:spPr>
              <a:xfrm>
                <a:off x="6409902" y="4475768"/>
                <a:ext cx="820869"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Purple</a:t>
                </a:r>
              </a:p>
            </p:txBody>
          </p:sp>
          <p:sp>
            <p:nvSpPr>
              <p:cNvPr id="70" name="Rectangle 69"/>
              <p:cNvSpPr/>
              <p:nvPr/>
            </p:nvSpPr>
            <p:spPr>
              <a:xfrm>
                <a:off x="7365770" y="4475768"/>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Pink</a:t>
                </a:r>
              </a:p>
            </p:txBody>
          </p:sp>
        </p:grpSp>
      </p:gr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60" name="Rectangle 59"/>
          <p:cNvSpPr/>
          <p:nvPr/>
        </p:nvSpPr>
        <p:spPr>
          <a:xfrm>
            <a:off x="1385733" y="1670503"/>
            <a:ext cx="1199563"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cs typeface="Times New Roman" panose="02020603050405020304" pitchFamily="18" charset="0"/>
              </a:rPr>
              <a:t>Input Marbles</a:t>
            </a:r>
          </a:p>
        </p:txBody>
      </p:sp>
      <p:sp>
        <p:nvSpPr>
          <p:cNvPr id="61" name="Rectangle 60"/>
          <p:cNvSpPr/>
          <p:nvPr/>
        </p:nvSpPr>
        <p:spPr>
          <a:xfrm>
            <a:off x="3502219" y="1661341"/>
            <a:ext cx="1625889"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Detecting</a:t>
            </a:r>
          </a:p>
        </p:txBody>
      </p:sp>
      <p:sp>
        <p:nvSpPr>
          <p:cNvPr id="72" name="Rectangle 71"/>
          <p:cNvSpPr/>
          <p:nvPr/>
        </p:nvSpPr>
        <p:spPr>
          <a:xfrm>
            <a:off x="6796592" y="3293967"/>
            <a:ext cx="1625889"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Desktop Application</a:t>
            </a:r>
          </a:p>
        </p:txBody>
      </p:sp>
      <p:sp>
        <p:nvSpPr>
          <p:cNvPr id="73" name="Rectangle 72"/>
          <p:cNvSpPr/>
          <p:nvPr/>
        </p:nvSpPr>
        <p:spPr>
          <a:xfrm>
            <a:off x="5199393" y="4983294"/>
            <a:ext cx="1625889"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Output</a:t>
            </a:r>
          </a:p>
        </p:txBody>
      </p:sp>
      <p:sp>
        <p:nvSpPr>
          <p:cNvPr id="76" name="Bent-Up Arrow 75"/>
          <p:cNvSpPr/>
          <p:nvPr/>
        </p:nvSpPr>
        <p:spPr>
          <a:xfrm rot="5400000">
            <a:off x="4388915" y="4805789"/>
            <a:ext cx="729417" cy="891540"/>
          </a:xfrm>
          <a:prstGeom prst="bentUpArrow">
            <a:avLst>
              <a:gd name="adj1" fmla="val 10910"/>
              <a:gd name="adj2" fmla="val 14432"/>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1" name="Right Arrow 80"/>
          <p:cNvSpPr/>
          <p:nvPr/>
        </p:nvSpPr>
        <p:spPr>
          <a:xfrm>
            <a:off x="2585297" y="2052954"/>
            <a:ext cx="912177" cy="18090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82" name="Left-Right Arrow 81"/>
          <p:cNvSpPr/>
          <p:nvPr/>
        </p:nvSpPr>
        <p:spPr>
          <a:xfrm>
            <a:off x="6161051" y="3690308"/>
            <a:ext cx="635541" cy="171450"/>
          </a:xfrm>
          <a:prstGeom prst="lef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109" name="Bent-Up Arrow 108"/>
          <p:cNvSpPr/>
          <p:nvPr/>
        </p:nvSpPr>
        <p:spPr>
          <a:xfrm rot="16200000" flipH="1">
            <a:off x="6551583" y="4531801"/>
            <a:ext cx="1344493" cy="797090"/>
          </a:xfrm>
          <a:prstGeom prst="bentUpArrow">
            <a:avLst>
              <a:gd name="adj1" fmla="val 10910"/>
              <a:gd name="adj2" fmla="val 13695"/>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8" name="Group 7"/>
          <p:cNvGrpSpPr/>
          <p:nvPr/>
        </p:nvGrpSpPr>
        <p:grpSpPr>
          <a:xfrm>
            <a:off x="260541" y="1652365"/>
            <a:ext cx="553348" cy="866054"/>
            <a:chOff x="496220" y="1041011"/>
            <a:chExt cx="737797" cy="1154738"/>
          </a:xfrm>
        </p:grpSpPr>
        <p:sp>
          <p:nvSpPr>
            <p:cNvPr id="90" name="Oval 89"/>
            <p:cNvSpPr/>
            <p:nvPr/>
          </p:nvSpPr>
          <p:spPr>
            <a:xfrm>
              <a:off x="734392" y="1041011"/>
              <a:ext cx="277795" cy="27779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91" name="Oval 90"/>
            <p:cNvSpPr/>
            <p:nvPr/>
          </p:nvSpPr>
          <p:spPr>
            <a:xfrm>
              <a:off x="865119" y="1171738"/>
              <a:ext cx="277795" cy="2777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5" name="Group 4"/>
            <p:cNvGrpSpPr/>
            <p:nvPr/>
          </p:nvGrpSpPr>
          <p:grpSpPr>
            <a:xfrm>
              <a:off x="496220" y="1508723"/>
              <a:ext cx="737797" cy="687026"/>
              <a:chOff x="496220" y="1508723"/>
              <a:chExt cx="737797" cy="687026"/>
            </a:xfrm>
          </p:grpSpPr>
          <p:sp>
            <p:nvSpPr>
              <p:cNvPr id="2" name="Flowchart: Manual Operation 1"/>
              <p:cNvSpPr/>
              <p:nvPr/>
            </p:nvSpPr>
            <p:spPr>
              <a:xfrm>
                <a:off x="496220" y="1508723"/>
                <a:ext cx="737797" cy="343871"/>
              </a:xfrm>
              <a:prstGeom prst="flowChartManualOperati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sp>
            <p:nvSpPr>
              <p:cNvPr id="3" name="Rectangle 2"/>
              <p:cNvSpPr/>
              <p:nvPr/>
            </p:nvSpPr>
            <p:spPr>
              <a:xfrm>
                <a:off x="799755" y="1840356"/>
                <a:ext cx="130727" cy="35539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grpSp>
      </p:grpSp>
      <p:sp>
        <p:nvSpPr>
          <p:cNvPr id="56" name="Right Arrow 55"/>
          <p:cNvSpPr/>
          <p:nvPr/>
        </p:nvSpPr>
        <p:spPr>
          <a:xfrm>
            <a:off x="857794" y="2052954"/>
            <a:ext cx="527939" cy="174273"/>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57" name="Right Arrow 56"/>
          <p:cNvSpPr/>
          <p:nvPr/>
        </p:nvSpPr>
        <p:spPr>
          <a:xfrm rot="5400000" flipV="1">
            <a:off x="3957191" y="2897255"/>
            <a:ext cx="715944" cy="17609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58" name="Group 57"/>
          <p:cNvGrpSpPr/>
          <p:nvPr/>
        </p:nvGrpSpPr>
        <p:grpSpPr>
          <a:xfrm>
            <a:off x="7239848" y="1630778"/>
            <a:ext cx="739378" cy="10287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5" name="Right Arrow 74"/>
          <p:cNvSpPr/>
          <p:nvPr/>
        </p:nvSpPr>
        <p:spPr>
          <a:xfrm rot="5400000" flipV="1">
            <a:off x="7357334" y="2945072"/>
            <a:ext cx="504404" cy="192852"/>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0040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2514597" y="3366195"/>
            <a:ext cx="3646454" cy="1508436"/>
            <a:chOff x="3352796" y="3345260"/>
            <a:chExt cx="4861938" cy="2011248"/>
          </a:xfrm>
        </p:grpSpPr>
        <p:sp>
          <p:nvSpPr>
            <p:cNvPr id="65" name="Rectangle 64"/>
            <p:cNvSpPr/>
            <p:nvPr/>
          </p:nvSpPr>
          <p:spPr>
            <a:xfrm>
              <a:off x="3352796" y="3345260"/>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a:p>
              <a:pPr algn="ctr"/>
              <a:r>
                <a:rPr lang="en-US" sz="1500" b="1">
                  <a:cs typeface="Times New Roman" panose="02020603050405020304" pitchFamily="18" charset="0"/>
                </a:rPr>
                <a:t>Filter</a:t>
              </a: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p:txBody>
        </p:sp>
        <p:grpSp>
          <p:nvGrpSpPr>
            <p:cNvPr id="89" name="Group 88"/>
            <p:cNvGrpSpPr/>
            <p:nvPr/>
          </p:nvGrpSpPr>
          <p:grpSpPr>
            <a:xfrm>
              <a:off x="3493162" y="4475768"/>
              <a:ext cx="4581206" cy="880740"/>
              <a:chOff x="3493162" y="4475768"/>
              <a:chExt cx="4581206" cy="880740"/>
            </a:xfrm>
          </p:grpSpPr>
          <p:sp>
            <p:nvSpPr>
              <p:cNvPr id="66" name="Rectangle 65"/>
              <p:cNvSpPr/>
              <p:nvPr/>
            </p:nvSpPr>
            <p:spPr>
              <a:xfrm>
                <a:off x="3493162" y="4475768"/>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Red</a:t>
                </a:r>
              </a:p>
            </p:txBody>
          </p:sp>
          <p:sp>
            <p:nvSpPr>
              <p:cNvPr id="68" name="Rectangle 67"/>
              <p:cNvSpPr/>
              <p:nvPr/>
            </p:nvSpPr>
            <p:spPr>
              <a:xfrm>
                <a:off x="5381022" y="4475768"/>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Green</a:t>
                </a:r>
              </a:p>
            </p:txBody>
          </p:sp>
          <p:sp>
            <p:nvSpPr>
              <p:cNvPr id="69" name="Rectangle 68"/>
              <p:cNvSpPr/>
              <p:nvPr/>
            </p:nvSpPr>
            <p:spPr>
              <a:xfrm>
                <a:off x="6330714" y="4475768"/>
                <a:ext cx="845564"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Purple</a:t>
                </a:r>
              </a:p>
            </p:txBody>
          </p:sp>
          <p:sp>
            <p:nvSpPr>
              <p:cNvPr id="70" name="Rectangle 69"/>
              <p:cNvSpPr/>
              <p:nvPr/>
            </p:nvSpPr>
            <p:spPr>
              <a:xfrm>
                <a:off x="7305105" y="4475768"/>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Pink</a:t>
                </a:r>
              </a:p>
            </p:txBody>
          </p:sp>
          <p:sp>
            <p:nvSpPr>
              <p:cNvPr id="67" name="Rectangle 66"/>
              <p:cNvSpPr/>
              <p:nvPr/>
            </p:nvSpPr>
            <p:spPr>
              <a:xfrm>
                <a:off x="4454246" y="4475768"/>
                <a:ext cx="797951"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Blue</a:t>
                </a:r>
              </a:p>
            </p:txBody>
          </p:sp>
        </p:grpSp>
      </p:grpSp>
      <p:sp>
        <p:nvSpPr>
          <p:cNvPr id="78" name="Rectangle 77"/>
          <p:cNvSpPr/>
          <p:nvPr/>
        </p:nvSpPr>
        <p:spPr>
          <a:xfrm>
            <a:off x="1385733" y="1670503"/>
            <a:ext cx="1199563"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cs typeface="Times New Roman" panose="02020603050405020304" pitchFamily="18" charset="0"/>
              </a:rPr>
              <a:t>Input Marbles</a:t>
            </a:r>
          </a:p>
        </p:txBody>
      </p:sp>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61" name="Rectangle 60"/>
          <p:cNvSpPr/>
          <p:nvPr/>
        </p:nvSpPr>
        <p:spPr>
          <a:xfrm>
            <a:off x="3502219" y="1661341"/>
            <a:ext cx="1625889"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Detecting</a:t>
            </a:r>
          </a:p>
        </p:txBody>
      </p:sp>
      <p:sp>
        <p:nvSpPr>
          <p:cNvPr id="72" name="Rectangle 71"/>
          <p:cNvSpPr/>
          <p:nvPr/>
        </p:nvSpPr>
        <p:spPr>
          <a:xfrm>
            <a:off x="6796592" y="3293967"/>
            <a:ext cx="1625889"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Desktop Application</a:t>
            </a:r>
          </a:p>
        </p:txBody>
      </p:sp>
      <p:sp>
        <p:nvSpPr>
          <p:cNvPr id="73" name="Rectangle 72"/>
          <p:cNvSpPr/>
          <p:nvPr/>
        </p:nvSpPr>
        <p:spPr>
          <a:xfrm>
            <a:off x="5199393" y="4983294"/>
            <a:ext cx="1625889"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Output</a:t>
            </a:r>
          </a:p>
        </p:txBody>
      </p:sp>
      <p:grpSp>
        <p:nvGrpSpPr>
          <p:cNvPr id="5" name="Group 4"/>
          <p:cNvGrpSpPr/>
          <p:nvPr/>
        </p:nvGrpSpPr>
        <p:grpSpPr>
          <a:xfrm>
            <a:off x="260541" y="2003149"/>
            <a:ext cx="553348" cy="515270"/>
            <a:chOff x="496220" y="1508723"/>
            <a:chExt cx="737797" cy="687026"/>
          </a:xfrm>
        </p:grpSpPr>
        <p:sp>
          <p:nvSpPr>
            <p:cNvPr id="2" name="Flowchart: Manual Operation 1"/>
            <p:cNvSpPr/>
            <p:nvPr/>
          </p:nvSpPr>
          <p:spPr>
            <a:xfrm>
              <a:off x="496220" y="1508723"/>
              <a:ext cx="737797" cy="343871"/>
            </a:xfrm>
            <a:prstGeom prst="flowChartManualOperati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sp>
          <p:nvSpPr>
            <p:cNvPr id="3" name="Rectangle 2"/>
            <p:cNvSpPr/>
            <p:nvPr/>
          </p:nvSpPr>
          <p:spPr>
            <a:xfrm>
              <a:off x="799755" y="1840356"/>
              <a:ext cx="130727" cy="35539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grpSp>
      <p:grpSp>
        <p:nvGrpSpPr>
          <p:cNvPr id="58" name="Group 57"/>
          <p:cNvGrpSpPr/>
          <p:nvPr/>
        </p:nvGrpSpPr>
        <p:grpSpPr>
          <a:xfrm>
            <a:off x="7239848" y="1630778"/>
            <a:ext cx="739378" cy="10287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p:cNvGrpSpPr/>
          <p:nvPr/>
        </p:nvGrpSpPr>
        <p:grpSpPr>
          <a:xfrm>
            <a:off x="2798154" y="1879838"/>
            <a:ext cx="402061" cy="187548"/>
            <a:chOff x="3730871" y="1363451"/>
            <a:chExt cx="536081" cy="250064"/>
          </a:xfrm>
        </p:grpSpPr>
        <p:cxnSp>
          <p:nvCxnSpPr>
            <p:cNvPr id="33" name="Straight Connector 32"/>
            <p:cNvCxnSpPr/>
            <p:nvPr/>
          </p:nvCxnSpPr>
          <p:spPr>
            <a:xfrm>
              <a:off x="3888070" y="1363451"/>
              <a:ext cx="0" cy="2469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822311" y="1297864"/>
              <a:ext cx="0" cy="1828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10553" y="1366550"/>
              <a:ext cx="0" cy="24696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175513" y="1297641"/>
              <a:ext cx="0" cy="1828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a:off x="3996655" y="1445930"/>
              <a:ext cx="0" cy="27432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142" y="2558954"/>
            <a:ext cx="914400" cy="914400"/>
          </a:xfrm>
          <a:prstGeom prst="rect">
            <a:avLst/>
          </a:prstGeom>
        </p:spPr>
      </p:pic>
      <p:sp>
        <p:nvSpPr>
          <p:cNvPr id="43" name="Oval 42"/>
          <p:cNvSpPr/>
          <p:nvPr/>
        </p:nvSpPr>
        <p:spPr>
          <a:xfrm>
            <a:off x="4193955" y="2362903"/>
            <a:ext cx="208346" cy="208346"/>
          </a:xfrm>
          <a:prstGeom prst="ellipse">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44" name="Rectangle 43"/>
          <p:cNvSpPr/>
          <p:nvPr/>
        </p:nvSpPr>
        <p:spPr>
          <a:xfrm>
            <a:off x="6122833" y="3452973"/>
            <a:ext cx="699906" cy="248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95000"/>
                  </a:schemeClr>
                </a:solidFill>
                <a:latin typeface="Calibri )"/>
                <a:cs typeface="Times New Roman" panose="02020603050405020304" pitchFamily="18" charset="0"/>
              </a:rPr>
              <a:t>10011</a:t>
            </a:r>
          </a:p>
        </p:txBody>
      </p:sp>
      <p:grpSp>
        <p:nvGrpSpPr>
          <p:cNvPr id="21" name="Group 20"/>
          <p:cNvGrpSpPr/>
          <p:nvPr/>
        </p:nvGrpSpPr>
        <p:grpSpPr>
          <a:xfrm>
            <a:off x="298516" y="2634636"/>
            <a:ext cx="2216081" cy="3014325"/>
            <a:chOff x="398021" y="2369848"/>
            <a:chExt cx="2954775" cy="4019100"/>
          </a:xfrm>
        </p:grpSpPr>
        <p:grpSp>
          <p:nvGrpSpPr>
            <p:cNvPr id="15" name="Group 14"/>
            <p:cNvGrpSpPr/>
            <p:nvPr/>
          </p:nvGrpSpPr>
          <p:grpSpPr>
            <a:xfrm>
              <a:off x="398021" y="3248956"/>
              <a:ext cx="1928021" cy="3139992"/>
              <a:chOff x="577387" y="3187132"/>
              <a:chExt cx="1928021" cy="3139992"/>
            </a:xfrm>
          </p:grpSpPr>
          <p:sp>
            <p:nvSpPr>
              <p:cNvPr id="14" name="Rectangle 13"/>
              <p:cNvSpPr/>
              <p:nvPr/>
            </p:nvSpPr>
            <p:spPr>
              <a:xfrm>
                <a:off x="577387" y="3187132"/>
                <a:ext cx="1928021" cy="313999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pic>
            <p:nvPicPr>
              <p:cNvPr id="4" name="Picture 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72730" y="3460966"/>
                <a:ext cx="795056" cy="795056"/>
              </a:xfrm>
              <a:prstGeom prst="rect">
                <a:avLst/>
              </a:prstGeom>
            </p:spPr>
          </p:pic>
          <p:pic>
            <p:nvPicPr>
              <p:cNvPr id="12" name="Picture 11"/>
              <p:cNvPicPr>
                <a:picLocks noChangeAspect="1"/>
              </p:cNvPicPr>
              <p:nvPr/>
            </p:nvPicPr>
            <p:blipFill>
              <a:blip r:embed="rId5"/>
              <a:stretch>
                <a:fillRect/>
              </a:stretch>
            </p:blipFill>
            <p:spPr>
              <a:xfrm>
                <a:off x="958181" y="4371953"/>
                <a:ext cx="1303022" cy="560663"/>
              </a:xfrm>
              <a:prstGeom prst="rect">
                <a:avLst/>
              </a:prstGeom>
            </p:spPr>
          </p:pic>
          <p:pic>
            <p:nvPicPr>
              <p:cNvPr id="13" name="Picture 12"/>
              <p:cNvPicPr>
                <a:picLocks noChangeAspect="1"/>
              </p:cNvPicPr>
              <p:nvPr/>
            </p:nvPicPr>
            <p:blipFill>
              <a:blip r:embed="rId6"/>
              <a:stretch>
                <a:fillRect/>
              </a:stretch>
            </p:blipFill>
            <p:spPr>
              <a:xfrm>
                <a:off x="1178820" y="5222391"/>
                <a:ext cx="677407" cy="738989"/>
              </a:xfrm>
              <a:prstGeom prst="rect">
                <a:avLst/>
              </a:prstGeom>
            </p:spPr>
          </p:pic>
        </p:grpSp>
        <p:cxnSp>
          <p:nvCxnSpPr>
            <p:cNvPr id="17" name="Straight Connector 16"/>
            <p:cNvCxnSpPr>
              <a:stCxn id="78" idx="2"/>
              <a:endCxn id="14" idx="3"/>
            </p:cNvCxnSpPr>
            <p:nvPr/>
          </p:nvCxnSpPr>
          <p:spPr>
            <a:xfrm flipH="1">
              <a:off x="2326042" y="2369848"/>
              <a:ext cx="321311" cy="24491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a:endCxn id="65" idx="1"/>
            </p:cNvCxnSpPr>
            <p:nvPr/>
          </p:nvCxnSpPr>
          <p:spPr>
            <a:xfrm flipV="1">
              <a:off x="2326042" y="4284286"/>
              <a:ext cx="1026754" cy="5346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Bent-Up Arrow 54"/>
          <p:cNvSpPr/>
          <p:nvPr/>
        </p:nvSpPr>
        <p:spPr>
          <a:xfrm rot="5400000">
            <a:off x="4388915" y="4805789"/>
            <a:ext cx="729417" cy="891540"/>
          </a:xfrm>
          <a:prstGeom prst="bentUpArrow">
            <a:avLst>
              <a:gd name="adj1" fmla="val 10910"/>
              <a:gd name="adj2" fmla="val 14432"/>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0" name="Right Arrow 59"/>
          <p:cNvSpPr/>
          <p:nvPr/>
        </p:nvSpPr>
        <p:spPr>
          <a:xfrm>
            <a:off x="2585297" y="2052954"/>
            <a:ext cx="912177" cy="18090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3" name="Bent-Up Arrow 62"/>
          <p:cNvSpPr/>
          <p:nvPr/>
        </p:nvSpPr>
        <p:spPr>
          <a:xfrm rot="16200000" flipH="1">
            <a:off x="6551583" y="4531801"/>
            <a:ext cx="1344493" cy="797090"/>
          </a:xfrm>
          <a:prstGeom prst="bentUpArrow">
            <a:avLst>
              <a:gd name="adj1" fmla="val 10910"/>
              <a:gd name="adj2" fmla="val 13695"/>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4" name="Right Arrow 63"/>
          <p:cNvSpPr/>
          <p:nvPr/>
        </p:nvSpPr>
        <p:spPr>
          <a:xfrm>
            <a:off x="857794" y="2052954"/>
            <a:ext cx="527939" cy="174273"/>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1" name="Right Arrow 70"/>
          <p:cNvSpPr/>
          <p:nvPr/>
        </p:nvSpPr>
        <p:spPr>
          <a:xfrm rot="5400000" flipV="1">
            <a:off x="3957191" y="2897255"/>
            <a:ext cx="715944" cy="17609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7" name="Right Arrow 76"/>
          <p:cNvSpPr/>
          <p:nvPr/>
        </p:nvSpPr>
        <p:spPr>
          <a:xfrm rot="5400000" flipV="1">
            <a:off x="7357334" y="2945072"/>
            <a:ext cx="504404" cy="192852"/>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79" name="Right Arrow 78"/>
          <p:cNvSpPr/>
          <p:nvPr/>
        </p:nvSpPr>
        <p:spPr>
          <a:xfrm>
            <a:off x="6169944" y="3701794"/>
            <a:ext cx="615931" cy="148481"/>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cxnSp>
        <p:nvCxnSpPr>
          <p:cNvPr id="18" name="Straight Connector 17"/>
          <p:cNvCxnSpPr/>
          <p:nvPr/>
        </p:nvCxnSpPr>
        <p:spPr>
          <a:xfrm flipH="1">
            <a:off x="535077" y="1939755"/>
            <a:ext cx="2137" cy="504404"/>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4319912" y="2478316"/>
            <a:ext cx="46" cy="995039"/>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534350" y="2458616"/>
            <a:ext cx="3814863" cy="9061"/>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324320" y="3452974"/>
            <a:ext cx="1845624" cy="32306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3712054" y="3456911"/>
            <a:ext cx="610082" cy="773706"/>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744532" y="1330978"/>
            <a:ext cx="5386882" cy="3140486"/>
            <a:chOff x="2326042" y="631637"/>
            <a:chExt cx="7182509" cy="4187315"/>
          </a:xfrm>
        </p:grpSpPr>
        <p:grpSp>
          <p:nvGrpSpPr>
            <p:cNvPr id="38" name="Group 37"/>
            <p:cNvGrpSpPr/>
            <p:nvPr/>
          </p:nvGrpSpPr>
          <p:grpSpPr>
            <a:xfrm>
              <a:off x="6837477" y="631637"/>
              <a:ext cx="2671074" cy="2155762"/>
              <a:chOff x="6837477" y="631637"/>
              <a:chExt cx="2671074" cy="2155762"/>
            </a:xfrm>
          </p:grpSpPr>
          <p:grpSp>
            <p:nvGrpSpPr>
              <p:cNvPr id="27" name="Group 26"/>
              <p:cNvGrpSpPr/>
              <p:nvPr/>
            </p:nvGrpSpPr>
            <p:grpSpPr>
              <a:xfrm>
                <a:off x="7824943" y="631637"/>
                <a:ext cx="1683608" cy="2155762"/>
                <a:chOff x="7156029" y="828805"/>
                <a:chExt cx="1683608" cy="2155762"/>
              </a:xfrm>
            </p:grpSpPr>
            <p:sp>
              <p:nvSpPr>
                <p:cNvPr id="26" name="Rectangle 25"/>
                <p:cNvSpPr/>
                <p:nvPr/>
              </p:nvSpPr>
              <p:spPr>
                <a:xfrm>
                  <a:off x="7156029" y="828805"/>
                  <a:ext cx="1683608" cy="2155762"/>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0228" y="837316"/>
                  <a:ext cx="1315209" cy="1016758"/>
                </a:xfrm>
                <a:prstGeom prst="rect">
                  <a:avLst/>
                </a:prstGeom>
              </p:spPr>
            </p:pic>
            <p:pic>
              <p:nvPicPr>
                <p:cNvPr id="25" name="Picture 24"/>
                <p:cNvPicPr>
                  <a:picLocks noChangeAspect="1"/>
                </p:cNvPicPr>
                <p:nvPr/>
              </p:nvPicPr>
              <p:blipFill>
                <a:blip r:embed="rId8"/>
                <a:stretch>
                  <a:fillRect/>
                </a:stretch>
              </p:blipFill>
              <p:spPr>
                <a:xfrm>
                  <a:off x="7527727" y="1920050"/>
                  <a:ext cx="977445" cy="992717"/>
                </a:xfrm>
                <a:prstGeom prst="rect">
                  <a:avLst/>
                </a:prstGeom>
              </p:spPr>
            </p:pic>
          </p:grpSp>
          <p:cxnSp>
            <p:nvCxnSpPr>
              <p:cNvPr id="29" name="Straight Connector 28"/>
              <p:cNvCxnSpPr>
                <a:stCxn id="61" idx="3"/>
                <a:endCxn id="26" idx="1"/>
              </p:cNvCxnSpPr>
              <p:nvPr/>
            </p:nvCxnSpPr>
            <p:spPr>
              <a:xfrm flipV="1">
                <a:off x="6837477" y="1709518"/>
                <a:ext cx="987466" cy="535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a:endCxn id="14" idx="3"/>
            </p:cNvCxnSpPr>
            <p:nvPr/>
          </p:nvCxnSpPr>
          <p:spPr>
            <a:xfrm flipH="1">
              <a:off x="2326042" y="2357631"/>
              <a:ext cx="3436814" cy="246132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0" name="Oval 89"/>
          <p:cNvSpPr/>
          <p:nvPr/>
        </p:nvSpPr>
        <p:spPr>
          <a:xfrm>
            <a:off x="433041" y="1731409"/>
            <a:ext cx="208346" cy="208346"/>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39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par>
                          <p:cTn id="10" fill="hold">
                            <p:stCondLst>
                              <p:cond delay="500"/>
                            </p:stCondLst>
                            <p:childTnLst>
                              <p:par>
                                <p:cTn id="11" presetID="42" presetClass="path" presetSubtype="0" accel="50000" decel="50000" fill="hold" grpId="1" nodeType="afterEffect">
                                  <p:stCondLst>
                                    <p:cond delay="0"/>
                                  </p:stCondLst>
                                  <p:childTnLst>
                                    <p:animMotion origin="layout" path="M -5.55556E-7 -2.59259E-6 L -0.00017 0.08889 " pathEditMode="relative" rAng="0" ptsTypes="AA">
                                      <p:cBhvr>
                                        <p:cTn id="12" dur="500" fill="hold"/>
                                        <p:tgtEl>
                                          <p:spTgt spid="90"/>
                                        </p:tgtEl>
                                        <p:attrNameLst>
                                          <p:attrName>ppt_x</p:attrName>
                                          <p:attrName>ppt_y</p:attrName>
                                        </p:attrNameLst>
                                      </p:cBhvr>
                                      <p:rCtr x="-17" y="4444"/>
                                    </p:animMotion>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000"/>
                            </p:stCondLst>
                            <p:childTnLst>
                              <p:par>
                                <p:cTn id="17" presetID="63" presetClass="path" presetSubtype="0" accel="50000" decel="50000" fill="hold" grpId="2" nodeType="afterEffect">
                                  <p:stCondLst>
                                    <p:cond delay="0"/>
                                  </p:stCondLst>
                                  <p:childTnLst>
                                    <p:animMotion origin="layout" path="M -0.00017 0.08889 L 0.2151 0.09074 " pathEditMode="relative" rAng="0" ptsTypes="AA">
                                      <p:cBhvr>
                                        <p:cTn id="18" dur="1000" fill="hold"/>
                                        <p:tgtEl>
                                          <p:spTgt spid="90"/>
                                        </p:tgtEl>
                                        <p:attrNameLst>
                                          <p:attrName>ppt_x</p:attrName>
                                          <p:attrName>ppt_y</p:attrName>
                                        </p:attrNameLst>
                                      </p:cBhvr>
                                      <p:rCtr x="10764" y="93"/>
                                    </p:animMotion>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childTnLst>
                                </p:cTn>
                              </p:par>
                            </p:childTnLst>
                          </p:cTn>
                        </p:par>
                        <p:par>
                          <p:cTn id="27" fill="hold">
                            <p:stCondLst>
                              <p:cond delay="3000"/>
                            </p:stCondLst>
                            <p:childTnLst>
                              <p:par>
                                <p:cTn id="28" presetID="63" presetClass="path" presetSubtype="0" accel="50000" decel="50000" fill="hold" grpId="3" nodeType="afterEffect">
                                  <p:stCondLst>
                                    <p:cond delay="0"/>
                                  </p:stCondLst>
                                  <p:childTnLst>
                                    <p:animMotion origin="layout" path="M 0.2151 0.09074 L 0.4125 0.09074 " pathEditMode="relative" rAng="0" ptsTypes="AA">
                                      <p:cBhvr>
                                        <p:cTn id="29" dur="1000" fill="hold"/>
                                        <p:tgtEl>
                                          <p:spTgt spid="90"/>
                                        </p:tgtEl>
                                        <p:attrNameLst>
                                          <p:attrName>ppt_x</p:attrName>
                                          <p:attrName>ppt_y</p:attrName>
                                        </p:attrNameLst>
                                      </p:cBhvr>
                                      <p:rCtr x="9861" y="0"/>
                                    </p:animMotion>
                                  </p:childTnLst>
                                </p:cTn>
                              </p:par>
                            </p:childTnLst>
                          </p:cTn>
                        </p:par>
                        <p:par>
                          <p:cTn id="30" fill="hold">
                            <p:stCondLst>
                              <p:cond delay="4000"/>
                            </p:stCondLst>
                            <p:childTnLst>
                              <p:par>
                                <p:cTn id="31" presetID="53" presetClass="entr" presetSubtype="16"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4500"/>
                            </p:stCondLst>
                            <p:childTnLst>
                              <p:par>
                                <p:cTn id="37" presetID="3" presetClass="exit" presetSubtype="10" fill="hold" grpId="4" nodeType="afterEffect">
                                  <p:stCondLst>
                                    <p:cond delay="0"/>
                                  </p:stCondLst>
                                  <p:childTnLst>
                                    <p:animEffect transition="out" filter="blinds(horizontal)">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childTnLst>
                          </p:cTn>
                        </p:par>
                        <p:par>
                          <p:cTn id="40" fill="hold">
                            <p:stCondLst>
                              <p:cond delay="5000"/>
                            </p:stCondLst>
                            <p:childTnLst>
                              <p:par>
                                <p:cTn id="41" presetID="53" presetClass="entr" presetSubtype="16"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Effect transition="in" filter="fade">
                                      <p:cBhvr>
                                        <p:cTn id="45" dur="500"/>
                                        <p:tgtEl>
                                          <p:spTgt spid="43"/>
                                        </p:tgtEl>
                                      </p:cBhvr>
                                    </p:animEffect>
                                  </p:childTnLst>
                                </p:cTn>
                              </p:par>
                            </p:childTnLst>
                          </p:cTn>
                        </p:par>
                        <p:par>
                          <p:cTn id="46" fill="hold">
                            <p:stCondLst>
                              <p:cond delay="5500"/>
                            </p:stCondLst>
                            <p:childTnLst>
                              <p:par>
                                <p:cTn id="47" presetID="42" presetClass="path" presetSubtype="0" accel="50000" decel="50000" fill="hold" grpId="1" nodeType="afterEffect">
                                  <p:stCondLst>
                                    <p:cond delay="0"/>
                                  </p:stCondLst>
                                  <p:childTnLst>
                                    <p:animMotion origin="layout" path="M 4.72222E-6 -2.22222E-6 L 0.00121 0.14143 " pathEditMode="relative" rAng="0" ptsTypes="AA">
                                      <p:cBhvr>
                                        <p:cTn id="48" dur="1000" fill="hold"/>
                                        <p:tgtEl>
                                          <p:spTgt spid="43"/>
                                        </p:tgtEl>
                                        <p:attrNameLst>
                                          <p:attrName>ppt_x</p:attrName>
                                          <p:attrName>ppt_y</p:attrName>
                                        </p:attrNameLst>
                                      </p:cBhvr>
                                      <p:rCtr x="52" y="8218"/>
                                    </p:animMotion>
                                  </p:childTnLst>
                                </p:cTn>
                              </p:par>
                            </p:childTnLst>
                          </p:cTn>
                        </p:par>
                        <p:par>
                          <p:cTn id="49" fill="hold">
                            <p:stCondLst>
                              <p:cond delay="6500"/>
                            </p:stCondLst>
                            <p:childTnLst>
                              <p:par>
                                <p:cTn id="50" presetID="10" presetClass="entr" presetSubtype="0"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childTnLst>
                          </p:cTn>
                        </p:par>
                        <p:par>
                          <p:cTn id="53" fill="hold">
                            <p:stCondLst>
                              <p:cond delay="7000"/>
                            </p:stCondLst>
                            <p:childTnLst>
                              <p:par>
                                <p:cTn id="54" presetID="57" presetClass="path" presetSubtype="0" accel="50000" decel="50000" fill="hold" grpId="2" nodeType="afterEffect">
                                  <p:stCondLst>
                                    <p:cond delay="0"/>
                                  </p:stCondLst>
                                  <p:childTnLst>
                                    <p:animMotion origin="layout" path="M 0.00121 0.14144 L 0.00121 0.19699 C 0.00121 0.22199 -0.01771 0.25301 -0.03264 0.25301 L -0.06632 0.25301 " pathEditMode="relative" rAng="0" ptsTypes="AAAA">
                                      <p:cBhvr>
                                        <p:cTn id="55" dur="500" fill="hold"/>
                                        <p:tgtEl>
                                          <p:spTgt spid="43"/>
                                        </p:tgtEl>
                                        <p:attrNameLst>
                                          <p:attrName>ppt_x</p:attrName>
                                          <p:attrName>ppt_y</p:attrName>
                                        </p:attrNameLst>
                                      </p:cBhvr>
                                      <p:rCtr x="-3385" y="5579"/>
                                    </p:animMotion>
                                  </p:childTnLst>
                                </p:cTn>
                              </p:par>
                            </p:childTnLst>
                          </p:cTn>
                        </p:par>
                        <p:par>
                          <p:cTn id="56" fill="hold">
                            <p:stCondLst>
                              <p:cond delay="7500"/>
                            </p:stCondLst>
                            <p:childTnLst>
                              <p:par>
                                <p:cTn id="57" presetID="10" presetClass="entr" presetSubtype="0" fill="hold" nodeType="after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childTnLst>
                          </p:cTn>
                        </p:par>
                        <p:par>
                          <p:cTn id="60" fill="hold">
                            <p:stCondLst>
                              <p:cond delay="8000"/>
                            </p:stCondLst>
                            <p:childTnLst>
                              <p:par>
                                <p:cTn id="61" presetID="10" presetClass="entr" presetSubtype="0" fill="hold" nodeType="after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4"/>
                                        </p:tgtEl>
                                        <p:attrNameLst>
                                          <p:attrName>ppt_y</p:attrName>
                                        </p:attrNameLst>
                                      </p:cBhvr>
                                      <p:tavLst>
                                        <p:tav tm="0">
                                          <p:val>
                                            <p:strVal val="#ppt_y"/>
                                          </p:val>
                                        </p:tav>
                                        <p:tav tm="100000">
                                          <p:val>
                                            <p:strVal val="#ppt_y"/>
                                          </p:val>
                                        </p:tav>
                                      </p:tavLst>
                                    </p:anim>
                                    <p:anim calcmode="lin" valueType="num">
                                      <p:cBhvr>
                                        <p:cTn id="68"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44"/>
                                        </p:tgtEl>
                                      </p:cBhvr>
                                    </p:animEffect>
                                  </p:childTnLst>
                                </p:cTn>
                              </p:par>
                            </p:childTnLst>
                          </p:cTn>
                        </p:par>
                      </p:childTnLst>
                    </p:cTn>
                  </p:par>
                  <p:par>
                    <p:cTn id="71" fill="hold">
                      <p:stCondLst>
                        <p:cond delay="indefinite"/>
                      </p:stCondLst>
                      <p:childTnLst>
                        <p:par>
                          <p:cTn id="72" fill="hold">
                            <p:stCondLst>
                              <p:cond delay="0"/>
                            </p:stCondLst>
                            <p:childTnLst>
                              <p:par>
                                <p:cTn id="73" presetID="30"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800" decel="100000"/>
                                        <p:tgtEl>
                                          <p:spTgt spid="21"/>
                                        </p:tgtEl>
                                      </p:cBhvr>
                                    </p:animEffect>
                                    <p:anim calcmode="lin" valueType="num">
                                      <p:cBhvr>
                                        <p:cTn id="76" dur="800" decel="100000" fill="hold"/>
                                        <p:tgtEl>
                                          <p:spTgt spid="21"/>
                                        </p:tgtEl>
                                        <p:attrNameLst>
                                          <p:attrName>style.rotation</p:attrName>
                                        </p:attrNameLst>
                                      </p:cBhvr>
                                      <p:tavLst>
                                        <p:tav tm="0">
                                          <p:val>
                                            <p:fltVal val="-90"/>
                                          </p:val>
                                        </p:tav>
                                        <p:tav tm="100000">
                                          <p:val>
                                            <p:fltVal val="0"/>
                                          </p:val>
                                        </p:tav>
                                      </p:tavLst>
                                    </p:anim>
                                    <p:anim calcmode="lin" valueType="num">
                                      <p:cBhvr>
                                        <p:cTn id="77" dur="800" decel="100000" fill="hold"/>
                                        <p:tgtEl>
                                          <p:spTgt spid="21"/>
                                        </p:tgtEl>
                                        <p:attrNameLst>
                                          <p:attrName>ppt_x</p:attrName>
                                        </p:attrNameLst>
                                      </p:cBhvr>
                                      <p:tavLst>
                                        <p:tav tm="0">
                                          <p:val>
                                            <p:strVal val="#ppt_x+0.4"/>
                                          </p:val>
                                        </p:tav>
                                        <p:tav tm="100000">
                                          <p:val>
                                            <p:strVal val="#ppt_x-0.05"/>
                                          </p:val>
                                        </p:tav>
                                      </p:tavLst>
                                    </p:anim>
                                    <p:anim calcmode="lin" valueType="num">
                                      <p:cBhvr>
                                        <p:cTn id="78" dur="800" decel="100000" fill="hold"/>
                                        <p:tgtEl>
                                          <p:spTgt spid="21"/>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1000"/>
                                        <p:tgtEl>
                                          <p:spTgt spid="46"/>
                                        </p:tgtEl>
                                      </p:cBhvr>
                                    </p:animEffect>
                                    <p:anim calcmode="lin" valueType="num">
                                      <p:cBhvr>
                                        <p:cTn id="86" dur="1000" fill="hold"/>
                                        <p:tgtEl>
                                          <p:spTgt spid="46"/>
                                        </p:tgtEl>
                                        <p:attrNameLst>
                                          <p:attrName>ppt_x</p:attrName>
                                        </p:attrNameLst>
                                      </p:cBhvr>
                                      <p:tavLst>
                                        <p:tav tm="0">
                                          <p:val>
                                            <p:strVal val="#ppt_x"/>
                                          </p:val>
                                        </p:tav>
                                        <p:tav tm="100000">
                                          <p:val>
                                            <p:strVal val="#ppt_x"/>
                                          </p:val>
                                        </p:tav>
                                      </p:tavLst>
                                    </p:anim>
                                    <p:anim calcmode="lin" valueType="num">
                                      <p:cBhvr>
                                        <p:cTn id="8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3" grpId="2" animBg="1"/>
      <p:bldP spid="44" grpId="0"/>
      <p:bldP spid="90" grpId="0" animBg="1"/>
      <p:bldP spid="90" grpId="1" animBg="1"/>
      <p:bldP spid="90" grpId="2" animBg="1"/>
      <p:bldP spid="90" grpId="3" animBg="1"/>
      <p:bldP spid="90" grpId="4"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1457327"/>
            <a:ext cx="9144000" cy="0"/>
          </a:xfrm>
          <a:prstGeom prst="line">
            <a:avLst/>
          </a:prstGeom>
          <a:ln w="76200">
            <a:solidFill>
              <a:srgbClr val="00BFFF"/>
            </a:solidFill>
          </a:ln>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0" y="857251"/>
            <a:ext cx="3504010" cy="63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rgbClr val="00BFFF"/>
                </a:solidFill>
                <a:latin typeface="Cambria" panose="02040503050406030204" pitchFamily="18" charset="0"/>
              </a:rPr>
              <a:t>2.How could we do?</a:t>
            </a:r>
          </a:p>
        </p:txBody>
      </p:sp>
      <p:sp>
        <p:nvSpPr>
          <p:cNvPr id="60" name="Rectangle 59"/>
          <p:cNvSpPr/>
          <p:nvPr/>
        </p:nvSpPr>
        <p:spPr>
          <a:xfrm>
            <a:off x="1385733" y="1670503"/>
            <a:ext cx="1199563"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cs typeface="Times New Roman" panose="02020603050405020304" pitchFamily="18" charset="0"/>
              </a:rPr>
              <a:t>Input Marbles</a:t>
            </a:r>
          </a:p>
        </p:txBody>
      </p:sp>
      <p:sp>
        <p:nvSpPr>
          <p:cNvPr id="61" name="Rectangle 60"/>
          <p:cNvSpPr/>
          <p:nvPr/>
        </p:nvSpPr>
        <p:spPr>
          <a:xfrm>
            <a:off x="3502219" y="1661341"/>
            <a:ext cx="1625889"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Detecting</a:t>
            </a:r>
          </a:p>
        </p:txBody>
      </p:sp>
      <p:grpSp>
        <p:nvGrpSpPr>
          <p:cNvPr id="11" name="Group 10"/>
          <p:cNvGrpSpPr/>
          <p:nvPr/>
        </p:nvGrpSpPr>
        <p:grpSpPr>
          <a:xfrm>
            <a:off x="2514597" y="3366195"/>
            <a:ext cx="3646454" cy="1508436"/>
            <a:chOff x="3352796" y="3345260"/>
            <a:chExt cx="4861938" cy="2011248"/>
          </a:xfrm>
        </p:grpSpPr>
        <p:sp>
          <p:nvSpPr>
            <p:cNvPr id="65" name="Rectangle 64"/>
            <p:cNvSpPr/>
            <p:nvPr/>
          </p:nvSpPr>
          <p:spPr>
            <a:xfrm>
              <a:off x="3352796" y="3345260"/>
              <a:ext cx="4861938" cy="187805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Filter</a:t>
              </a: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a:p>
              <a:pPr algn="ctr"/>
              <a:endParaRPr lang="en-US" sz="1500" b="1">
                <a:cs typeface="Times New Roman" panose="02020603050405020304" pitchFamily="18" charset="0"/>
              </a:endParaRPr>
            </a:p>
          </p:txBody>
        </p:sp>
        <p:grpSp>
          <p:nvGrpSpPr>
            <p:cNvPr id="9" name="Group 8"/>
            <p:cNvGrpSpPr/>
            <p:nvPr/>
          </p:nvGrpSpPr>
          <p:grpSpPr>
            <a:xfrm>
              <a:off x="3493162" y="4475768"/>
              <a:ext cx="4581206" cy="880740"/>
              <a:chOff x="3553827" y="4475768"/>
              <a:chExt cx="4581206" cy="880740"/>
            </a:xfrm>
          </p:grpSpPr>
          <p:sp>
            <p:nvSpPr>
              <p:cNvPr id="66" name="Rectangle 65"/>
              <p:cNvSpPr/>
              <p:nvPr/>
            </p:nvSpPr>
            <p:spPr>
              <a:xfrm>
                <a:off x="3553827" y="4475768"/>
                <a:ext cx="832258" cy="8807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Red</a:t>
                </a:r>
              </a:p>
            </p:txBody>
          </p:sp>
          <p:sp>
            <p:nvSpPr>
              <p:cNvPr id="67" name="Rectangle 66"/>
              <p:cNvSpPr/>
              <p:nvPr/>
            </p:nvSpPr>
            <p:spPr>
              <a:xfrm>
                <a:off x="4521085" y="4475768"/>
                <a:ext cx="797950" cy="8807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Blue</a:t>
                </a:r>
              </a:p>
            </p:txBody>
          </p:sp>
          <p:sp>
            <p:nvSpPr>
              <p:cNvPr id="68" name="Rectangle 67"/>
              <p:cNvSpPr/>
              <p:nvPr/>
            </p:nvSpPr>
            <p:spPr>
              <a:xfrm>
                <a:off x="5454035" y="4475768"/>
                <a:ext cx="820867" cy="88074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Green</a:t>
                </a:r>
              </a:p>
            </p:txBody>
          </p:sp>
          <p:sp>
            <p:nvSpPr>
              <p:cNvPr id="69" name="Rectangle 68"/>
              <p:cNvSpPr/>
              <p:nvPr/>
            </p:nvSpPr>
            <p:spPr>
              <a:xfrm>
                <a:off x="6409902" y="4475768"/>
                <a:ext cx="820869" cy="880740"/>
              </a:xfrm>
              <a:prstGeom prst="rect">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Purple</a:t>
                </a:r>
              </a:p>
            </p:txBody>
          </p:sp>
          <p:sp>
            <p:nvSpPr>
              <p:cNvPr id="70" name="Rectangle 69"/>
              <p:cNvSpPr/>
              <p:nvPr/>
            </p:nvSpPr>
            <p:spPr>
              <a:xfrm>
                <a:off x="7365770" y="4475768"/>
                <a:ext cx="769263" cy="880740"/>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Times New Roman" panose="02020603050405020304" pitchFamily="18" charset="0"/>
                    <a:cs typeface="Times New Roman" panose="02020603050405020304" pitchFamily="18" charset="0"/>
                  </a:rPr>
                  <a:t>Pink</a:t>
                </a:r>
              </a:p>
            </p:txBody>
          </p:sp>
        </p:grpSp>
      </p:grpSp>
      <p:sp>
        <p:nvSpPr>
          <p:cNvPr id="72" name="Rectangle 71"/>
          <p:cNvSpPr/>
          <p:nvPr/>
        </p:nvSpPr>
        <p:spPr>
          <a:xfrm>
            <a:off x="6796592" y="3293967"/>
            <a:ext cx="1625889"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Desktop Application</a:t>
            </a:r>
          </a:p>
        </p:txBody>
      </p:sp>
      <p:sp>
        <p:nvSpPr>
          <p:cNvPr id="73" name="Rectangle 72"/>
          <p:cNvSpPr/>
          <p:nvPr/>
        </p:nvSpPr>
        <p:spPr>
          <a:xfrm>
            <a:off x="5199393" y="4983294"/>
            <a:ext cx="1625889" cy="96413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cs typeface="Times New Roman" panose="02020603050405020304" pitchFamily="18" charset="0"/>
              </a:rPr>
              <a:t>Output</a:t>
            </a:r>
          </a:p>
        </p:txBody>
      </p:sp>
      <p:grpSp>
        <p:nvGrpSpPr>
          <p:cNvPr id="8" name="Group 7"/>
          <p:cNvGrpSpPr/>
          <p:nvPr/>
        </p:nvGrpSpPr>
        <p:grpSpPr>
          <a:xfrm>
            <a:off x="260541" y="1652365"/>
            <a:ext cx="553348" cy="866054"/>
            <a:chOff x="496220" y="1041011"/>
            <a:chExt cx="737797" cy="1154738"/>
          </a:xfrm>
        </p:grpSpPr>
        <p:sp>
          <p:nvSpPr>
            <p:cNvPr id="90" name="Oval 89"/>
            <p:cNvSpPr/>
            <p:nvPr/>
          </p:nvSpPr>
          <p:spPr>
            <a:xfrm>
              <a:off x="734392" y="1041011"/>
              <a:ext cx="277795" cy="27779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91" name="Oval 90"/>
            <p:cNvSpPr/>
            <p:nvPr/>
          </p:nvSpPr>
          <p:spPr>
            <a:xfrm>
              <a:off x="865119" y="1171738"/>
              <a:ext cx="277795" cy="2777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grpSp>
          <p:nvGrpSpPr>
            <p:cNvPr id="5" name="Group 4"/>
            <p:cNvGrpSpPr/>
            <p:nvPr/>
          </p:nvGrpSpPr>
          <p:grpSpPr>
            <a:xfrm>
              <a:off x="496220" y="1508723"/>
              <a:ext cx="737797" cy="687026"/>
              <a:chOff x="496220" y="1508723"/>
              <a:chExt cx="737797" cy="687026"/>
            </a:xfrm>
          </p:grpSpPr>
          <p:sp>
            <p:nvSpPr>
              <p:cNvPr id="2" name="Flowchart: Manual Operation 1"/>
              <p:cNvSpPr/>
              <p:nvPr/>
            </p:nvSpPr>
            <p:spPr>
              <a:xfrm>
                <a:off x="496220" y="1508723"/>
                <a:ext cx="737797" cy="343871"/>
              </a:xfrm>
              <a:prstGeom prst="flowChartManualOperati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sp>
            <p:nvSpPr>
              <p:cNvPr id="3" name="Rectangle 2"/>
              <p:cNvSpPr/>
              <p:nvPr/>
            </p:nvSpPr>
            <p:spPr>
              <a:xfrm>
                <a:off x="799755" y="1840356"/>
                <a:ext cx="130727" cy="35539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grpSp>
      </p:grpSp>
      <p:grpSp>
        <p:nvGrpSpPr>
          <p:cNvPr id="58" name="Group 57"/>
          <p:cNvGrpSpPr/>
          <p:nvPr/>
        </p:nvGrpSpPr>
        <p:grpSpPr>
          <a:xfrm>
            <a:off x="7239848" y="1630778"/>
            <a:ext cx="739378" cy="1028700"/>
            <a:chOff x="1221582" y="2786063"/>
            <a:chExt cx="985837" cy="1371600"/>
          </a:xfrm>
        </p:grpSpPr>
        <p:sp>
          <p:nvSpPr>
            <p:cNvPr id="59" name="Oval 58"/>
            <p:cNvSpPr/>
            <p:nvPr/>
          </p:nvSpPr>
          <p:spPr>
            <a:xfrm>
              <a:off x="1400176" y="2786063"/>
              <a:ext cx="628650" cy="628650"/>
            </a:xfrm>
            <a:prstGeom prst="ellipse">
              <a:avLst/>
            </a:prstGeom>
            <a:solidFill>
              <a:srgbClr val="00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Flowchart: Delay 73"/>
            <p:cNvSpPr/>
            <p:nvPr/>
          </p:nvSpPr>
          <p:spPr>
            <a:xfrm rot="16200000">
              <a:off x="1343026" y="3293269"/>
              <a:ext cx="742950" cy="985837"/>
            </a:xfrm>
            <a:prstGeom prst="flowChartDelay">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4" name="Picture 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7866653" y="2553921"/>
            <a:ext cx="812275" cy="812275"/>
          </a:xfrm>
          <a:prstGeom prst="rect">
            <a:avLst/>
          </a:prstGeom>
        </p:spPr>
      </p:pic>
      <p:sp>
        <p:nvSpPr>
          <p:cNvPr id="33" name="Oval 32"/>
          <p:cNvSpPr/>
          <p:nvPr/>
        </p:nvSpPr>
        <p:spPr>
          <a:xfrm>
            <a:off x="3540373" y="4083400"/>
            <a:ext cx="208346" cy="208346"/>
          </a:xfrm>
          <a:prstGeom prst="ellipse">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4" name="Oval 33"/>
          <p:cNvSpPr/>
          <p:nvPr/>
        </p:nvSpPr>
        <p:spPr>
          <a:xfrm>
            <a:off x="4248679" y="4083400"/>
            <a:ext cx="208346" cy="208346"/>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5" name="Oval 34"/>
          <p:cNvSpPr/>
          <p:nvPr/>
        </p:nvSpPr>
        <p:spPr>
          <a:xfrm>
            <a:off x="2819139" y="4083400"/>
            <a:ext cx="208346" cy="20834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6" name="Oval 35"/>
          <p:cNvSpPr/>
          <p:nvPr/>
        </p:nvSpPr>
        <p:spPr>
          <a:xfrm>
            <a:off x="4963234" y="4105414"/>
            <a:ext cx="208346" cy="208346"/>
          </a:xfrm>
          <a:prstGeom prst="ellipse">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7" name="Oval 36"/>
          <p:cNvSpPr/>
          <p:nvPr/>
        </p:nvSpPr>
        <p:spPr>
          <a:xfrm>
            <a:off x="5663129" y="4083400"/>
            <a:ext cx="208346" cy="208346"/>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40" name="Rectangle 39"/>
          <p:cNvSpPr/>
          <p:nvPr/>
        </p:nvSpPr>
        <p:spPr>
          <a:xfrm>
            <a:off x="6169944" y="3431959"/>
            <a:ext cx="655338" cy="269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95000"/>
                  </a:schemeClr>
                </a:solidFill>
                <a:latin typeface="Calibri )"/>
                <a:cs typeface="Times New Roman" panose="02020603050405020304" pitchFamily="18" charset="0"/>
              </a:rPr>
              <a:t>10011</a:t>
            </a:r>
          </a:p>
        </p:txBody>
      </p:sp>
      <p:grpSp>
        <p:nvGrpSpPr>
          <p:cNvPr id="15" name="Group 14"/>
          <p:cNvGrpSpPr/>
          <p:nvPr/>
        </p:nvGrpSpPr>
        <p:grpSpPr>
          <a:xfrm>
            <a:off x="240460" y="3740223"/>
            <a:ext cx="4958933" cy="2134033"/>
            <a:chOff x="320613" y="3843963"/>
            <a:chExt cx="6611911" cy="2845377"/>
          </a:xfrm>
        </p:grpSpPr>
        <p:grpSp>
          <p:nvGrpSpPr>
            <p:cNvPr id="12" name="Group 11"/>
            <p:cNvGrpSpPr/>
            <p:nvPr/>
          </p:nvGrpSpPr>
          <p:grpSpPr>
            <a:xfrm>
              <a:off x="320613" y="3843963"/>
              <a:ext cx="2213675" cy="2845377"/>
              <a:chOff x="320613" y="3843963"/>
              <a:chExt cx="2213675" cy="2845377"/>
            </a:xfrm>
          </p:grpSpPr>
          <p:sp>
            <p:nvSpPr>
              <p:cNvPr id="10" name="Rectangle 9"/>
              <p:cNvSpPr/>
              <p:nvPr/>
            </p:nvSpPr>
            <p:spPr>
              <a:xfrm>
                <a:off x="320613" y="3843963"/>
                <a:ext cx="2213675" cy="2845377"/>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pic>
            <p:nvPicPr>
              <p:cNvPr id="42" name="Picture 41"/>
              <p:cNvPicPr/>
              <p:nvPr/>
            </p:nvPicPr>
            <p:blipFill>
              <a:blip r:embed="rId4" cstate="print">
                <a:extLst>
                  <a:ext uri="{28A0092B-C50C-407E-A947-70E740481C1C}">
                    <a14:useLocalDpi xmlns:a14="http://schemas.microsoft.com/office/drawing/2010/main" val="0"/>
                  </a:ext>
                </a:extLst>
              </a:blip>
              <a:stretch>
                <a:fillRect/>
              </a:stretch>
            </p:blipFill>
            <p:spPr>
              <a:xfrm>
                <a:off x="681877" y="4013833"/>
                <a:ext cx="1240036" cy="1240036"/>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636" y="5423738"/>
                <a:ext cx="1300757" cy="1265602"/>
              </a:xfrm>
              <a:prstGeom prst="rect">
                <a:avLst/>
              </a:prstGeom>
            </p:spPr>
          </p:pic>
        </p:grpSp>
        <p:cxnSp>
          <p:nvCxnSpPr>
            <p:cNvPr id="14" name="Straight Connector 13"/>
            <p:cNvCxnSpPr>
              <a:stCxn id="10" idx="3"/>
              <a:endCxn id="73" idx="1"/>
            </p:cNvCxnSpPr>
            <p:nvPr/>
          </p:nvCxnSpPr>
          <p:spPr>
            <a:xfrm>
              <a:off x="2534288" y="5266652"/>
              <a:ext cx="4398236" cy="8774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337824" y="1791982"/>
            <a:ext cx="2455891" cy="1574213"/>
            <a:chOff x="5783765" y="1246310"/>
            <a:chExt cx="3274521" cy="2098950"/>
          </a:xfrm>
        </p:grpSpPr>
        <p:grpSp>
          <p:nvGrpSpPr>
            <p:cNvPr id="18" name="Group 17"/>
            <p:cNvGrpSpPr/>
            <p:nvPr/>
          </p:nvGrpSpPr>
          <p:grpSpPr>
            <a:xfrm>
              <a:off x="7362216" y="1246310"/>
              <a:ext cx="1696070" cy="1724565"/>
              <a:chOff x="7362216" y="1246310"/>
              <a:chExt cx="1696070" cy="1724565"/>
            </a:xfrm>
          </p:grpSpPr>
          <p:sp>
            <p:nvSpPr>
              <p:cNvPr id="16" name="Rectangle 15"/>
              <p:cNvSpPr/>
              <p:nvPr/>
            </p:nvSpPr>
            <p:spPr>
              <a:xfrm>
                <a:off x="7362216" y="1246310"/>
                <a:ext cx="1696070" cy="1724565"/>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a:solidFill>
                    <a:schemeClr val="bg1"/>
                  </a:solidFill>
                  <a:latin typeface="Cambria" panose="02040503050406030204" pitchFamily="18" charset="0"/>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8960" y="1455198"/>
                <a:ext cx="1542582" cy="1192535"/>
              </a:xfrm>
              <a:prstGeom prst="rect">
                <a:avLst/>
              </a:prstGeom>
            </p:spPr>
          </p:pic>
        </p:grpSp>
        <p:cxnSp>
          <p:nvCxnSpPr>
            <p:cNvPr id="20" name="Straight Connector 19"/>
            <p:cNvCxnSpPr>
              <a:stCxn id="16" idx="2"/>
              <a:endCxn id="65" idx="0"/>
            </p:cNvCxnSpPr>
            <p:nvPr/>
          </p:nvCxnSpPr>
          <p:spPr>
            <a:xfrm flipH="1">
              <a:off x="5783765" y="2970875"/>
              <a:ext cx="2426486" cy="37438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96674" y="5084240"/>
            <a:ext cx="539384" cy="539384"/>
          </a:xfrm>
          <a:prstGeom prst="rect">
            <a:avLst/>
          </a:prstGeom>
        </p:spPr>
      </p:pic>
      <p:sp>
        <p:nvSpPr>
          <p:cNvPr id="51" name="Bent-Up Arrow 50"/>
          <p:cNvSpPr/>
          <p:nvPr/>
        </p:nvSpPr>
        <p:spPr>
          <a:xfrm rot="5400000">
            <a:off x="4388915" y="4805789"/>
            <a:ext cx="729417" cy="891540"/>
          </a:xfrm>
          <a:prstGeom prst="bentUpArrow">
            <a:avLst>
              <a:gd name="adj1" fmla="val 10910"/>
              <a:gd name="adj2" fmla="val 14432"/>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52" name="Right Arrow 51"/>
          <p:cNvSpPr/>
          <p:nvPr/>
        </p:nvSpPr>
        <p:spPr>
          <a:xfrm>
            <a:off x="2585297" y="2052954"/>
            <a:ext cx="912177" cy="18090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54" name="Bent-Up Arrow 53"/>
          <p:cNvSpPr/>
          <p:nvPr/>
        </p:nvSpPr>
        <p:spPr>
          <a:xfrm rot="16200000" flipH="1">
            <a:off x="6551583" y="4531801"/>
            <a:ext cx="1344493" cy="797090"/>
          </a:xfrm>
          <a:prstGeom prst="bentUpArrow">
            <a:avLst>
              <a:gd name="adj1" fmla="val 10910"/>
              <a:gd name="adj2" fmla="val 13695"/>
              <a:gd name="adj3" fmla="val 19129"/>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55" name="Right Arrow 54"/>
          <p:cNvSpPr/>
          <p:nvPr/>
        </p:nvSpPr>
        <p:spPr>
          <a:xfrm>
            <a:off x="857794" y="2052954"/>
            <a:ext cx="527939" cy="174273"/>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2" name="Right Arrow 61"/>
          <p:cNvSpPr/>
          <p:nvPr/>
        </p:nvSpPr>
        <p:spPr>
          <a:xfrm rot="5400000" flipV="1">
            <a:off x="3957191" y="2897255"/>
            <a:ext cx="715944" cy="176096"/>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3" name="Right Arrow 62"/>
          <p:cNvSpPr/>
          <p:nvPr/>
        </p:nvSpPr>
        <p:spPr>
          <a:xfrm rot="5400000" flipV="1">
            <a:off x="7357334" y="2945339"/>
            <a:ext cx="504404" cy="192852"/>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64" name="Right Arrow 63"/>
          <p:cNvSpPr/>
          <p:nvPr/>
        </p:nvSpPr>
        <p:spPr>
          <a:xfrm flipH="1">
            <a:off x="6169944" y="3701794"/>
            <a:ext cx="615931" cy="148481"/>
          </a:xfrm>
          <a:prstGeom prst="rightArrow">
            <a:avLst/>
          </a:prstGeom>
          <a:solidFill>
            <a:srgbClr val="00BFFF"/>
          </a:solidFill>
          <a:ln>
            <a:solidFill>
              <a:srgbClr val="00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11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0"/>
                                        </p:tgtEl>
                                        <p:attrNameLst>
                                          <p:attrName>ppt_y</p:attrName>
                                        </p:attrNameLst>
                                      </p:cBhvr>
                                      <p:tavLst>
                                        <p:tav tm="0">
                                          <p:val>
                                            <p:strVal val="#ppt_y"/>
                                          </p:val>
                                        </p:tav>
                                        <p:tav tm="100000">
                                          <p:val>
                                            <p:strVal val="#ppt_y"/>
                                          </p:val>
                                        </p:tav>
                                      </p:tavLst>
                                    </p:anim>
                                    <p:anim calcmode="lin" valueType="num">
                                      <p:cBhvr>
                                        <p:cTn id="15"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0"/>
                                        </p:tgtEl>
                                      </p:cBhvr>
                                    </p:animEffect>
                                  </p:childTnLst>
                                </p:cTn>
                              </p:par>
                            </p:childTnLst>
                          </p:cTn>
                        </p:par>
                        <p:par>
                          <p:cTn id="18" fill="hold">
                            <p:stCondLst>
                              <p:cond delay="1700"/>
                            </p:stCondLst>
                            <p:childTnLst>
                              <p:par>
                                <p:cTn id="19" presetID="36" presetClass="path" presetSubtype="0" accel="50000" decel="50000" fill="hold" grpId="0" nodeType="afterEffect">
                                  <p:stCondLst>
                                    <p:cond delay="0"/>
                                  </p:stCondLst>
                                  <p:childTnLst>
                                    <p:animMotion origin="layout" path="M 1.94444E-6 3.33333E-6 L 1.94444E-6 0.11435 C 1.94444E-6 0.16574 0.08264 0.22939 0.14982 0.22939 L 0.29965 0.22939 " pathEditMode="relative" rAng="0" ptsTypes="AAAA">
                                      <p:cBhvr>
                                        <p:cTn id="20" dur="1000" fill="hold"/>
                                        <p:tgtEl>
                                          <p:spTgt spid="35"/>
                                        </p:tgtEl>
                                        <p:attrNameLst>
                                          <p:attrName>ppt_x</p:attrName>
                                          <p:attrName>ppt_y</p:attrName>
                                        </p:attrNameLst>
                                      </p:cBhvr>
                                      <p:rCtr x="14983" y="11458"/>
                                    </p:animMotion>
                                  </p:childTnLst>
                                </p:cTn>
                              </p:par>
                            </p:childTnLst>
                          </p:cTn>
                        </p:par>
                        <p:par>
                          <p:cTn id="21" fill="hold">
                            <p:stCondLst>
                              <p:cond delay="2700"/>
                            </p:stCondLst>
                            <p:childTnLst>
                              <p:par>
                                <p:cTn id="22" presetID="36" presetClass="path" presetSubtype="0" accel="50000" decel="50000" fill="hold" grpId="0" nodeType="afterEffect">
                                  <p:stCondLst>
                                    <p:cond delay="0"/>
                                  </p:stCondLst>
                                  <p:childTnLst>
                                    <p:animMotion origin="layout" path="M 2.5E-6 3.33333E-6 L 2.5E-6 0.11389 C 2.5E-6 0.16481 0.06996 0.22777 0.12691 0.22777 L 0.25434 0.22777 " pathEditMode="relative" rAng="0" ptsTypes="AAAA">
                                      <p:cBhvr>
                                        <p:cTn id="23" dur="1000" fill="hold"/>
                                        <p:tgtEl>
                                          <p:spTgt spid="33"/>
                                        </p:tgtEl>
                                        <p:attrNameLst>
                                          <p:attrName>ppt_x</p:attrName>
                                          <p:attrName>ppt_y</p:attrName>
                                        </p:attrNameLst>
                                      </p:cBhvr>
                                      <p:rCtr x="12708" y="11389"/>
                                    </p:animMotion>
                                  </p:childTnLst>
                                </p:cTn>
                              </p:par>
                            </p:childTnLst>
                          </p:cTn>
                        </p:par>
                        <p:par>
                          <p:cTn id="24" fill="hold">
                            <p:stCondLst>
                              <p:cond delay="3700"/>
                            </p:stCondLst>
                            <p:childTnLst>
                              <p:par>
                                <p:cTn id="25" presetID="36" presetClass="path" presetSubtype="0" accel="50000" decel="50000" fill="hold" grpId="0" nodeType="afterEffect">
                                  <p:stCondLst>
                                    <p:cond delay="0"/>
                                  </p:stCondLst>
                                  <p:childTnLst>
                                    <p:animMotion origin="layout" path="M -1.66667E-6 3.33333E-6 L -1.66667E-6 0.11389 C -1.66667E-6 0.16458 0.05729 0.22777 0.10434 0.22777 L 0.20886 0.22777 " pathEditMode="relative" rAng="0" ptsTypes="AAAA">
                                      <p:cBhvr>
                                        <p:cTn id="26" dur="1000" fill="hold"/>
                                        <p:tgtEl>
                                          <p:spTgt spid="34"/>
                                        </p:tgtEl>
                                        <p:attrNameLst>
                                          <p:attrName>ppt_x</p:attrName>
                                          <p:attrName>ppt_y</p:attrName>
                                        </p:attrNameLst>
                                      </p:cBhvr>
                                      <p:rCtr x="10434" y="11389"/>
                                    </p:animMotion>
                                  </p:childTnLst>
                                </p:cTn>
                              </p:par>
                            </p:childTnLst>
                          </p:cTn>
                        </p:par>
                        <p:par>
                          <p:cTn id="27" fill="hold">
                            <p:stCondLst>
                              <p:cond delay="47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835</TotalTime>
  <Words>834</Words>
  <Application>Microsoft Office PowerPoint</Application>
  <PresentationFormat>On-screen Show (4:3)</PresentationFormat>
  <Paragraphs>338</Paragraphs>
  <Slides>29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(Body)</vt:lpstr>
      <vt:lpstr>Calibri )</vt:lpstr>
      <vt:lpstr>Calibri Light</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Ma-Pro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Hung Manh</dc:creator>
  <cp:lastModifiedBy>Nguyen Hung Manh</cp:lastModifiedBy>
  <cp:revision>153</cp:revision>
  <dcterms:created xsi:type="dcterms:W3CDTF">2015-08-05T17:24:28Z</dcterms:created>
  <dcterms:modified xsi:type="dcterms:W3CDTF">2015-08-15T00:32:32Z</dcterms:modified>
</cp:coreProperties>
</file>